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20" r:id="rId3"/>
    <p:sldId id="321" r:id="rId4"/>
    <p:sldId id="363" r:id="rId5"/>
    <p:sldId id="257" r:id="rId6"/>
    <p:sldId id="323" r:id="rId7"/>
    <p:sldId id="325" r:id="rId8"/>
    <p:sldId id="324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40" r:id="rId22"/>
    <p:sldId id="338" r:id="rId23"/>
    <p:sldId id="339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4" r:id="rId45"/>
    <p:sldId id="366" r:id="rId46"/>
    <p:sldId id="369" r:id="rId47"/>
    <p:sldId id="370" r:id="rId48"/>
    <p:sldId id="368" r:id="rId49"/>
    <p:sldId id="365" r:id="rId50"/>
    <p:sldId id="261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B78"/>
    <a:srgbClr val="103E94"/>
    <a:srgbClr val="20B29E"/>
    <a:srgbClr val="07509F"/>
    <a:srgbClr val="FDB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02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96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1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46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79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448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70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00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04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43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93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7BFE4-6993-4390-8AD0-AB636145DA46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4F44B-F0A1-4B28-BABE-E0D2F885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75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2.emf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C63E26B9-97E0-7359-98B1-CC6ADB2669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2FE88EF-AEE3-44B2-6732-993E8091FE2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64B8F5E-2A3A-C26E-23A0-AEFC97EA37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89389" y="4942936"/>
              <a:ext cx="1889306" cy="1621766"/>
            </a:xfrm>
            <a:custGeom>
              <a:avLst/>
              <a:gdLst>
                <a:gd name="connsiteX0" fmla="*/ 60385 w 1889306"/>
                <a:gd name="connsiteY0" fmla="*/ 129396 h 1621766"/>
                <a:gd name="connsiteX1" fmla="*/ 17253 w 1889306"/>
                <a:gd name="connsiteY1" fmla="*/ 276045 h 1621766"/>
                <a:gd name="connsiteX2" fmla="*/ 25879 w 1889306"/>
                <a:gd name="connsiteY2" fmla="*/ 388189 h 1621766"/>
                <a:gd name="connsiteX3" fmla="*/ 69011 w 1889306"/>
                <a:gd name="connsiteY3" fmla="*/ 534838 h 1621766"/>
                <a:gd name="connsiteX4" fmla="*/ 43132 w 1889306"/>
                <a:gd name="connsiteY4" fmla="*/ 750498 h 1621766"/>
                <a:gd name="connsiteX5" fmla="*/ 25879 w 1889306"/>
                <a:gd name="connsiteY5" fmla="*/ 897147 h 1621766"/>
                <a:gd name="connsiteX6" fmla="*/ 0 w 1889306"/>
                <a:gd name="connsiteY6" fmla="*/ 983411 h 1621766"/>
                <a:gd name="connsiteX7" fmla="*/ 17253 w 1889306"/>
                <a:gd name="connsiteY7" fmla="*/ 1319841 h 1621766"/>
                <a:gd name="connsiteX8" fmla="*/ 25879 w 1889306"/>
                <a:gd name="connsiteY8" fmla="*/ 1345721 h 1621766"/>
                <a:gd name="connsiteX9" fmla="*/ 60385 w 1889306"/>
                <a:gd name="connsiteY9" fmla="*/ 1414732 h 1621766"/>
                <a:gd name="connsiteX10" fmla="*/ 86264 w 1889306"/>
                <a:gd name="connsiteY10" fmla="*/ 1449238 h 1621766"/>
                <a:gd name="connsiteX11" fmla="*/ 138022 w 1889306"/>
                <a:gd name="connsiteY11" fmla="*/ 1509622 h 1621766"/>
                <a:gd name="connsiteX12" fmla="*/ 207034 w 1889306"/>
                <a:gd name="connsiteY12" fmla="*/ 1544128 h 1621766"/>
                <a:gd name="connsiteX13" fmla="*/ 345056 w 1889306"/>
                <a:gd name="connsiteY13" fmla="*/ 1621766 h 1621766"/>
                <a:gd name="connsiteX14" fmla="*/ 810883 w 1889306"/>
                <a:gd name="connsiteY14" fmla="*/ 1613139 h 1621766"/>
                <a:gd name="connsiteX15" fmla="*/ 871268 w 1889306"/>
                <a:gd name="connsiteY15" fmla="*/ 1595887 h 1621766"/>
                <a:gd name="connsiteX16" fmla="*/ 1095554 w 1889306"/>
                <a:gd name="connsiteY16" fmla="*/ 1587260 h 1621766"/>
                <a:gd name="connsiteX17" fmla="*/ 1259456 w 1889306"/>
                <a:gd name="connsiteY17" fmla="*/ 1578634 h 1621766"/>
                <a:gd name="connsiteX18" fmla="*/ 1319841 w 1889306"/>
                <a:gd name="connsiteY18" fmla="*/ 1570007 h 1621766"/>
                <a:gd name="connsiteX19" fmla="*/ 1820173 w 1889306"/>
                <a:gd name="connsiteY19" fmla="*/ 1544128 h 1621766"/>
                <a:gd name="connsiteX20" fmla="*/ 1828800 w 1889306"/>
                <a:gd name="connsiteY20" fmla="*/ 1483743 h 1621766"/>
                <a:gd name="connsiteX21" fmla="*/ 1863305 w 1889306"/>
                <a:gd name="connsiteY21" fmla="*/ 1328468 h 1621766"/>
                <a:gd name="connsiteX22" fmla="*/ 1871932 w 1889306"/>
                <a:gd name="connsiteY22" fmla="*/ 1207698 h 1621766"/>
                <a:gd name="connsiteX23" fmla="*/ 1871932 w 1889306"/>
                <a:gd name="connsiteY23" fmla="*/ 1061049 h 1621766"/>
                <a:gd name="connsiteX24" fmla="*/ 1820173 w 1889306"/>
                <a:gd name="connsiteY24" fmla="*/ 983411 h 1621766"/>
                <a:gd name="connsiteX25" fmla="*/ 1777041 w 1889306"/>
                <a:gd name="connsiteY25" fmla="*/ 923026 h 1621766"/>
                <a:gd name="connsiteX26" fmla="*/ 1708030 w 1889306"/>
                <a:gd name="connsiteY26" fmla="*/ 854015 h 1621766"/>
                <a:gd name="connsiteX27" fmla="*/ 1673524 w 1889306"/>
                <a:gd name="connsiteY27" fmla="*/ 802256 h 1621766"/>
                <a:gd name="connsiteX28" fmla="*/ 1561381 w 1889306"/>
                <a:gd name="connsiteY28" fmla="*/ 707366 h 1621766"/>
                <a:gd name="connsiteX29" fmla="*/ 1466490 w 1889306"/>
                <a:gd name="connsiteY29" fmla="*/ 698739 h 1621766"/>
                <a:gd name="connsiteX30" fmla="*/ 1397479 w 1889306"/>
                <a:gd name="connsiteY30" fmla="*/ 681487 h 1621766"/>
                <a:gd name="connsiteX31" fmla="*/ 1293962 w 1889306"/>
                <a:gd name="connsiteY31" fmla="*/ 672860 h 1621766"/>
                <a:gd name="connsiteX32" fmla="*/ 1224951 w 1889306"/>
                <a:gd name="connsiteY32" fmla="*/ 638355 h 1621766"/>
                <a:gd name="connsiteX33" fmla="*/ 1121434 w 1889306"/>
                <a:gd name="connsiteY33" fmla="*/ 577970 h 1621766"/>
                <a:gd name="connsiteX34" fmla="*/ 1052422 w 1889306"/>
                <a:gd name="connsiteY34" fmla="*/ 457200 h 1621766"/>
                <a:gd name="connsiteX35" fmla="*/ 1009290 w 1889306"/>
                <a:gd name="connsiteY35" fmla="*/ 379562 h 1621766"/>
                <a:gd name="connsiteX36" fmla="*/ 897147 w 1889306"/>
                <a:gd name="connsiteY36" fmla="*/ 241539 h 1621766"/>
                <a:gd name="connsiteX37" fmla="*/ 810883 w 1889306"/>
                <a:gd name="connsiteY37" fmla="*/ 172528 h 1621766"/>
                <a:gd name="connsiteX38" fmla="*/ 690113 w 1889306"/>
                <a:gd name="connsiteY38" fmla="*/ 60385 h 1621766"/>
                <a:gd name="connsiteX39" fmla="*/ 586596 w 1889306"/>
                <a:gd name="connsiteY39" fmla="*/ 8626 h 1621766"/>
                <a:gd name="connsiteX40" fmla="*/ 500332 w 1889306"/>
                <a:gd name="connsiteY40" fmla="*/ 0 h 1621766"/>
                <a:gd name="connsiteX41" fmla="*/ 267419 w 1889306"/>
                <a:gd name="connsiteY41" fmla="*/ 17253 h 1621766"/>
                <a:gd name="connsiteX42" fmla="*/ 163902 w 1889306"/>
                <a:gd name="connsiteY42" fmla="*/ 43132 h 1621766"/>
                <a:gd name="connsiteX43" fmla="*/ 112143 w 1889306"/>
                <a:gd name="connsiteY43" fmla="*/ 51758 h 1621766"/>
                <a:gd name="connsiteX44" fmla="*/ 86264 w 1889306"/>
                <a:gd name="connsiteY44" fmla="*/ 86264 h 1621766"/>
                <a:gd name="connsiteX45" fmla="*/ 77637 w 1889306"/>
                <a:gd name="connsiteY45" fmla="*/ 112143 h 1621766"/>
                <a:gd name="connsiteX46" fmla="*/ 60385 w 1889306"/>
                <a:gd name="connsiteY46" fmla="*/ 129396 h 162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9306" h="1621766">
                  <a:moveTo>
                    <a:pt x="60385" y="129396"/>
                  </a:moveTo>
                  <a:cubicBezTo>
                    <a:pt x="50321" y="156713"/>
                    <a:pt x="57342" y="215910"/>
                    <a:pt x="17253" y="276045"/>
                  </a:cubicBezTo>
                  <a:cubicBezTo>
                    <a:pt x="20128" y="313426"/>
                    <a:pt x="19956" y="351168"/>
                    <a:pt x="25879" y="388189"/>
                  </a:cubicBezTo>
                  <a:cubicBezTo>
                    <a:pt x="37733" y="462277"/>
                    <a:pt x="46290" y="478035"/>
                    <a:pt x="69011" y="534838"/>
                  </a:cubicBezTo>
                  <a:cubicBezTo>
                    <a:pt x="49746" y="843098"/>
                    <a:pt x="75553" y="545173"/>
                    <a:pt x="43132" y="750498"/>
                  </a:cubicBezTo>
                  <a:cubicBezTo>
                    <a:pt x="37592" y="785581"/>
                    <a:pt x="34996" y="858400"/>
                    <a:pt x="25879" y="897147"/>
                  </a:cubicBezTo>
                  <a:cubicBezTo>
                    <a:pt x="19003" y="926370"/>
                    <a:pt x="8626" y="954656"/>
                    <a:pt x="0" y="983411"/>
                  </a:cubicBezTo>
                  <a:cubicBezTo>
                    <a:pt x="5751" y="1095554"/>
                    <a:pt x="9253" y="1207836"/>
                    <a:pt x="17253" y="1319841"/>
                  </a:cubicBezTo>
                  <a:cubicBezTo>
                    <a:pt x="17901" y="1328911"/>
                    <a:pt x="22116" y="1337443"/>
                    <a:pt x="25879" y="1345721"/>
                  </a:cubicBezTo>
                  <a:cubicBezTo>
                    <a:pt x="36522" y="1369135"/>
                    <a:pt x="44954" y="1394157"/>
                    <a:pt x="60385" y="1414732"/>
                  </a:cubicBezTo>
                  <a:cubicBezTo>
                    <a:pt x="69011" y="1426234"/>
                    <a:pt x="77160" y="1438110"/>
                    <a:pt x="86264" y="1449238"/>
                  </a:cubicBezTo>
                  <a:cubicBezTo>
                    <a:pt x="103051" y="1469756"/>
                    <a:pt x="117176" y="1493244"/>
                    <a:pt x="138022" y="1509622"/>
                  </a:cubicBezTo>
                  <a:cubicBezTo>
                    <a:pt x="158246" y="1525512"/>
                    <a:pt x="185888" y="1529488"/>
                    <a:pt x="207034" y="1544128"/>
                  </a:cubicBezTo>
                  <a:cubicBezTo>
                    <a:pt x="336625" y="1633845"/>
                    <a:pt x="127337" y="1542594"/>
                    <a:pt x="345056" y="1621766"/>
                  </a:cubicBezTo>
                  <a:cubicBezTo>
                    <a:pt x="500332" y="1618890"/>
                    <a:pt x="655768" y="1620768"/>
                    <a:pt x="810883" y="1613139"/>
                  </a:cubicBezTo>
                  <a:cubicBezTo>
                    <a:pt x="831791" y="1612111"/>
                    <a:pt x="850420" y="1597782"/>
                    <a:pt x="871268" y="1595887"/>
                  </a:cubicBezTo>
                  <a:cubicBezTo>
                    <a:pt x="945778" y="1589113"/>
                    <a:pt x="1020811" y="1590582"/>
                    <a:pt x="1095554" y="1587260"/>
                  </a:cubicBezTo>
                  <a:lnTo>
                    <a:pt x="1259456" y="1578634"/>
                  </a:lnTo>
                  <a:cubicBezTo>
                    <a:pt x="1279584" y="1575758"/>
                    <a:pt x="1299547" y="1571256"/>
                    <a:pt x="1319841" y="1570007"/>
                  </a:cubicBezTo>
                  <a:cubicBezTo>
                    <a:pt x="1486526" y="1559749"/>
                    <a:pt x="1655521" y="1572035"/>
                    <a:pt x="1820173" y="1544128"/>
                  </a:cubicBezTo>
                  <a:cubicBezTo>
                    <a:pt x="1840220" y="1540730"/>
                    <a:pt x="1826424" y="1503936"/>
                    <a:pt x="1828800" y="1483743"/>
                  </a:cubicBezTo>
                  <a:cubicBezTo>
                    <a:pt x="1842718" y="1365439"/>
                    <a:pt x="1824858" y="1430993"/>
                    <a:pt x="1863305" y="1328468"/>
                  </a:cubicBezTo>
                  <a:cubicBezTo>
                    <a:pt x="1866181" y="1288211"/>
                    <a:pt x="1867475" y="1247810"/>
                    <a:pt x="1871932" y="1207698"/>
                  </a:cubicBezTo>
                  <a:cubicBezTo>
                    <a:pt x="1882103" y="1116163"/>
                    <a:pt x="1905335" y="1250337"/>
                    <a:pt x="1871932" y="1061049"/>
                  </a:cubicBezTo>
                  <a:cubicBezTo>
                    <a:pt x="1867440" y="1035591"/>
                    <a:pt x="1832653" y="1000051"/>
                    <a:pt x="1820173" y="983411"/>
                  </a:cubicBezTo>
                  <a:cubicBezTo>
                    <a:pt x="1805332" y="963622"/>
                    <a:pt x="1793241" y="941719"/>
                    <a:pt x="1777041" y="923026"/>
                  </a:cubicBezTo>
                  <a:cubicBezTo>
                    <a:pt x="1755735" y="898442"/>
                    <a:pt x="1729202" y="878715"/>
                    <a:pt x="1708030" y="854015"/>
                  </a:cubicBezTo>
                  <a:cubicBezTo>
                    <a:pt x="1694536" y="838271"/>
                    <a:pt x="1686167" y="818691"/>
                    <a:pt x="1673524" y="802256"/>
                  </a:cubicBezTo>
                  <a:cubicBezTo>
                    <a:pt x="1642796" y="762309"/>
                    <a:pt x="1613199" y="721760"/>
                    <a:pt x="1561381" y="707366"/>
                  </a:cubicBezTo>
                  <a:cubicBezTo>
                    <a:pt x="1530779" y="698865"/>
                    <a:pt x="1498120" y="701615"/>
                    <a:pt x="1466490" y="698739"/>
                  </a:cubicBezTo>
                  <a:cubicBezTo>
                    <a:pt x="1443486" y="692988"/>
                    <a:pt x="1420928" y="685004"/>
                    <a:pt x="1397479" y="681487"/>
                  </a:cubicBezTo>
                  <a:cubicBezTo>
                    <a:pt x="1363237" y="676351"/>
                    <a:pt x="1327553" y="681258"/>
                    <a:pt x="1293962" y="672860"/>
                  </a:cubicBezTo>
                  <a:cubicBezTo>
                    <a:pt x="1269011" y="666622"/>
                    <a:pt x="1247367" y="650964"/>
                    <a:pt x="1224951" y="638355"/>
                  </a:cubicBezTo>
                  <a:cubicBezTo>
                    <a:pt x="1065128" y="548455"/>
                    <a:pt x="1218080" y="626292"/>
                    <a:pt x="1121434" y="577970"/>
                  </a:cubicBezTo>
                  <a:lnTo>
                    <a:pt x="1052422" y="457200"/>
                  </a:lnTo>
                  <a:cubicBezTo>
                    <a:pt x="1037855" y="431427"/>
                    <a:pt x="1027959" y="402539"/>
                    <a:pt x="1009290" y="379562"/>
                  </a:cubicBezTo>
                  <a:cubicBezTo>
                    <a:pt x="971909" y="333554"/>
                    <a:pt x="934901" y="287241"/>
                    <a:pt x="897147" y="241539"/>
                  </a:cubicBezTo>
                  <a:cubicBezTo>
                    <a:pt x="840390" y="172833"/>
                    <a:pt x="869892" y="187281"/>
                    <a:pt x="810883" y="172528"/>
                  </a:cubicBezTo>
                  <a:cubicBezTo>
                    <a:pt x="779547" y="141192"/>
                    <a:pt x="727600" y="86157"/>
                    <a:pt x="690113" y="60385"/>
                  </a:cubicBezTo>
                  <a:cubicBezTo>
                    <a:pt x="684789" y="56725"/>
                    <a:pt x="615908" y="13136"/>
                    <a:pt x="586596" y="8626"/>
                  </a:cubicBezTo>
                  <a:cubicBezTo>
                    <a:pt x="558034" y="4232"/>
                    <a:pt x="529087" y="2875"/>
                    <a:pt x="500332" y="0"/>
                  </a:cubicBezTo>
                  <a:cubicBezTo>
                    <a:pt x="422694" y="5751"/>
                    <a:pt x="344637" y="7353"/>
                    <a:pt x="267419" y="17253"/>
                  </a:cubicBezTo>
                  <a:cubicBezTo>
                    <a:pt x="232140" y="21776"/>
                    <a:pt x="198623" y="35416"/>
                    <a:pt x="163902" y="43132"/>
                  </a:cubicBezTo>
                  <a:cubicBezTo>
                    <a:pt x="146828" y="46926"/>
                    <a:pt x="129396" y="48883"/>
                    <a:pt x="112143" y="51758"/>
                  </a:cubicBezTo>
                  <a:cubicBezTo>
                    <a:pt x="103517" y="63260"/>
                    <a:pt x="93397" y="73781"/>
                    <a:pt x="86264" y="86264"/>
                  </a:cubicBezTo>
                  <a:cubicBezTo>
                    <a:pt x="81753" y="94159"/>
                    <a:pt x="81704" y="104010"/>
                    <a:pt x="77637" y="112143"/>
                  </a:cubicBezTo>
                  <a:cubicBezTo>
                    <a:pt x="73001" y="121416"/>
                    <a:pt x="70449" y="102079"/>
                    <a:pt x="60385" y="1293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AD6450D-67BD-0A6D-8425-6F57616F9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011878" y="4942936"/>
            <a:ext cx="1784517" cy="18237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2D08EE-B652-0FC7-16AC-A9E60B7AC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479" b="46666"/>
          <a:stretch/>
        </p:blipFill>
        <p:spPr>
          <a:xfrm>
            <a:off x="4408390" y="3588026"/>
            <a:ext cx="2479427" cy="675862"/>
          </a:xfrm>
          <a:prstGeom prst="rect">
            <a:avLst/>
          </a:prstGeom>
        </p:spPr>
      </p:pic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59D4962C-810C-3CAC-88EE-EFCC7A97F622}"/>
              </a:ext>
            </a:extLst>
          </p:cNvPr>
          <p:cNvSpPr txBox="1">
            <a:spLocks/>
          </p:cNvSpPr>
          <p:nvPr/>
        </p:nvSpPr>
        <p:spPr>
          <a:xfrm>
            <a:off x="931122" y="2221326"/>
            <a:ext cx="10012771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Zeitung Micro Pro" panose="020B0503040000080004" pitchFamily="34" charset="0"/>
                <a:ea typeface="Zeitung Micro Pro" panose="020B0503040000080004" pitchFamily="34" charset="0"/>
              </a:rPr>
              <a:t>La Grande Consultation</a:t>
            </a:r>
          </a:p>
          <a:p>
            <a:r>
              <a:rPr lang="fr-FR" dirty="0">
                <a:latin typeface="Zeitung Micro Pro" panose="020B0503040000080004" pitchFamily="34" charset="0"/>
                <a:ea typeface="Zeitung Micro Pro" panose="020B0503040000080004" pitchFamily="34" charset="0"/>
              </a:rPr>
              <a:t>des Agents De Direction</a:t>
            </a:r>
          </a:p>
          <a:p>
            <a:endParaRPr lang="fr-FR" dirty="0">
              <a:latin typeface="Zeitung Micro Pro" panose="020B0503040000080004" pitchFamily="34" charset="0"/>
              <a:ea typeface="Zeitung Micro Pro" panose="020B0503040000080004" pitchFamily="34" charset="0"/>
            </a:endParaRPr>
          </a:p>
          <a:p>
            <a:r>
              <a:rPr lang="fr-FR" sz="3600" dirty="0">
                <a:ln>
                  <a:solidFill>
                    <a:schemeClr val="bg1"/>
                  </a:solidFill>
                </a:ln>
                <a:noFill/>
                <a:latin typeface="Zeitung Micro Pro" panose="020B0503040000080004" pitchFamily="34" charset="0"/>
                <a:ea typeface="Zeitung Micro Pro" panose="020B0503040000080004" pitchFamily="34" charset="0"/>
              </a:rPr>
              <a:t>Restitution des </a:t>
            </a:r>
            <a:r>
              <a:rPr lang="fr-FR" sz="3600" dirty="0">
                <a:latin typeface="Zeitung Micro Pro" panose="020B0503040000080004" pitchFamily="34" charset="0"/>
                <a:ea typeface="Zeitung Micro Pro" panose="020B0503040000080004" pitchFamily="34" charset="0"/>
              </a:rPr>
              <a:t>résultats</a:t>
            </a:r>
          </a:p>
          <a:p>
            <a:endParaRPr lang="fr-FR" sz="3600" dirty="0">
              <a:latin typeface="Zeitung Micro Pro" panose="020B0503040000080004" pitchFamily="34" charset="0"/>
              <a:ea typeface="Zeitung Micro Pro" panose="020B0503040000080004" pitchFamily="34" charset="0"/>
            </a:endParaRPr>
          </a:p>
          <a:p>
            <a:r>
              <a:rPr lang="fr-FR" sz="2000" dirty="0">
                <a:latin typeface="Axiforma" pitchFamily="2" charset="77"/>
                <a:ea typeface="Zeitung Micro Pro" panose="020B0503040000080004" pitchFamily="34" charset="0"/>
              </a:rPr>
              <a:t>mardi 24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91013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3A3278B-AD27-54CE-E797-F051643A5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B9A7CF1A-CC53-839C-694A-FD0C5B048560}"/>
              </a:ext>
            </a:extLst>
          </p:cNvPr>
          <p:cNvSpPr txBox="1">
            <a:spLocks/>
          </p:cNvSpPr>
          <p:nvPr/>
        </p:nvSpPr>
        <p:spPr>
          <a:xfrm>
            <a:off x="2760451" y="2567418"/>
            <a:ext cx="7806907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2. Le </a:t>
            </a:r>
            <a:r>
              <a:rPr lang="fr-FR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profil</a:t>
            </a:r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 </a:t>
            </a:r>
          </a:p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des répondants</a:t>
            </a:r>
            <a:endParaRPr lang="fr-FR" dirty="0">
              <a:solidFill>
                <a:srgbClr val="07509F"/>
              </a:solidFill>
              <a:latin typeface="Zeitung Micro Pro" panose="020B0503040000080004" pitchFamily="34" charset="0"/>
              <a:ea typeface="Zeitung Micro Pro" panose="020B05030400000800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83D097-8B6D-D1E1-2688-C9A1D78A2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550887" y="5554379"/>
            <a:ext cx="1162364" cy="11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90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Le profil des répondants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9" name="Image 8" descr="Une image contenant texte, capture d’écran, Police, cercle&#10;&#10;Description générée automatiquement">
            <a:extLst>
              <a:ext uri="{FF2B5EF4-FFF2-40B4-BE49-F238E27FC236}">
                <a16:creationId xmlns:a16="http://schemas.microsoft.com/office/drawing/2014/main" id="{D45B2B12-46E0-F2F7-7DE6-1EBBC4B43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75" y="1178428"/>
            <a:ext cx="7026973" cy="2786447"/>
          </a:xfrm>
          <a:prstGeom prst="rect">
            <a:avLst/>
          </a:prstGeom>
        </p:spPr>
      </p:pic>
      <p:pic>
        <p:nvPicPr>
          <p:cNvPr id="12" name="Image 11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67A9166A-FC43-F32D-DF64-08DA4795B1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32"/>
          <a:stretch/>
        </p:blipFill>
        <p:spPr>
          <a:xfrm>
            <a:off x="1947075" y="3989259"/>
            <a:ext cx="4342868" cy="1820294"/>
          </a:xfrm>
          <a:prstGeom prst="rect">
            <a:avLst/>
          </a:prstGeom>
        </p:spPr>
      </p:pic>
      <p:pic>
        <p:nvPicPr>
          <p:cNvPr id="13" name="Image 1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FFE83160-4EFB-2873-C7E7-606CF56823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289943" y="3964875"/>
            <a:ext cx="4342868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90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Le profil des répondants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capture d’écran, Police, cercle&#10;&#10;Description générée automatiquement">
            <a:extLst>
              <a:ext uri="{FF2B5EF4-FFF2-40B4-BE49-F238E27FC236}">
                <a16:creationId xmlns:a16="http://schemas.microsoft.com/office/drawing/2014/main" id="{EED86CC9-28A4-C699-0729-AA86B8E2E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739" y="957073"/>
            <a:ext cx="4014180" cy="3919728"/>
          </a:xfrm>
          <a:prstGeom prst="rect">
            <a:avLst/>
          </a:prstGeom>
        </p:spPr>
      </p:pic>
      <p:pic>
        <p:nvPicPr>
          <p:cNvPr id="11" name="Image 10" descr="Une image contenant texte, capture d’écran, Police, carte&#10;&#10;Description générée automatiquement">
            <a:extLst>
              <a:ext uri="{FF2B5EF4-FFF2-40B4-BE49-F238E27FC236}">
                <a16:creationId xmlns:a16="http://schemas.microsoft.com/office/drawing/2014/main" id="{8D077C2F-A11C-DB97-0457-E442A26E0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76" y="1272753"/>
            <a:ext cx="6255187" cy="51178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4222A7C-6D6D-A562-13BB-7708DAB8CAC0}"/>
              </a:ext>
            </a:extLst>
          </p:cNvPr>
          <p:cNvSpPr/>
          <p:nvPr/>
        </p:nvSpPr>
        <p:spPr>
          <a:xfrm>
            <a:off x="1691652" y="4328160"/>
            <a:ext cx="2734044" cy="220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533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6E8DD24-CE97-D8F7-ABD4-5AD7B89DC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6A50499E-C542-0E99-3B34-3601CF2C9D1F}"/>
              </a:ext>
            </a:extLst>
          </p:cNvPr>
          <p:cNvSpPr txBox="1">
            <a:spLocks/>
          </p:cNvSpPr>
          <p:nvPr/>
        </p:nvSpPr>
        <p:spPr>
          <a:xfrm>
            <a:off x="2760451" y="3034740"/>
            <a:ext cx="7806907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3. </a:t>
            </a:r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Motivation</a:t>
            </a:r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, </a:t>
            </a:r>
          </a:p>
          <a:p>
            <a:pPr algn="ctr"/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fierté </a:t>
            </a:r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et sentiment d’</a:t>
            </a:r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appartenance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FF2D23-D743-1D87-BD2D-D1F4EC57E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550887" y="5554379"/>
            <a:ext cx="1162364" cy="11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31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Motivation, fierté et sentiment d’appartenance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7522DEF8-A6C0-6C44-7719-2B5C0AAF8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76" y="601228"/>
            <a:ext cx="7772400" cy="582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40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Motivation, fierté et sentiment d’appartenance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2" name="Image 1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4CFF5425-9942-79E8-F9C3-00986527D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10" y="1035050"/>
            <a:ext cx="6642100" cy="4787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F13133-49FB-951C-4354-22B04546A9F0}"/>
              </a:ext>
            </a:extLst>
          </p:cNvPr>
          <p:cNvSpPr/>
          <p:nvPr/>
        </p:nvSpPr>
        <p:spPr>
          <a:xfrm>
            <a:off x="6799685" y="5778152"/>
            <a:ext cx="2734044" cy="56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559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Motivation, fierté et sentiment d’appartenance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8" name="Image 7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BDA97044-25D9-2C48-12EF-EB68B5BB3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693277"/>
            <a:ext cx="7772400" cy="59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2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639ABF-5B31-25D5-EA2C-0A7B66E901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FCD59F89-5D37-3C35-3305-F97B1C4E883B}"/>
              </a:ext>
            </a:extLst>
          </p:cNvPr>
          <p:cNvSpPr txBox="1">
            <a:spLocks/>
          </p:cNvSpPr>
          <p:nvPr/>
        </p:nvSpPr>
        <p:spPr>
          <a:xfrm>
            <a:off x="2760451" y="2567418"/>
            <a:ext cx="7806907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4. </a:t>
            </a:r>
            <a:r>
              <a:rPr lang="fr-FR" dirty="0">
                <a:solidFill>
                  <a:srgbClr val="FDB932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Conditions</a:t>
            </a:r>
          </a:p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de </a:t>
            </a:r>
            <a:r>
              <a:rPr lang="fr-FR" dirty="0">
                <a:solidFill>
                  <a:srgbClr val="FDB932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travail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17C5C4-C1DE-C5EE-4850-317E2FEA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550887" y="5554379"/>
            <a:ext cx="1162364" cy="11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Conditions de travail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7" name="Image 6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520461A3-B180-353D-B055-C956BF62B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"/>
          <a:stretch/>
        </p:blipFill>
        <p:spPr>
          <a:xfrm>
            <a:off x="2988479" y="1370584"/>
            <a:ext cx="7789249" cy="384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93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E41E87B2-449C-8771-749D-77DF884E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72" y="1283813"/>
            <a:ext cx="7772400" cy="48224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Conditions de travail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4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49BB4E-5254-5F34-0099-8AB035128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62" b="29383"/>
          <a:stretch/>
        </p:blipFill>
        <p:spPr>
          <a:xfrm>
            <a:off x="2347943" y="1600198"/>
            <a:ext cx="5552473" cy="9387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5"/>
            <a:ext cx="5715644" cy="20069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Les résultats 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A99B4DCC-547B-AF83-97AE-B7DE8536DF97}"/>
              </a:ext>
            </a:extLst>
          </p:cNvPr>
          <p:cNvSpPr txBox="1">
            <a:spLocks/>
          </p:cNvSpPr>
          <p:nvPr/>
        </p:nvSpPr>
        <p:spPr>
          <a:xfrm>
            <a:off x="2841252" y="2166115"/>
            <a:ext cx="8439661" cy="329386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4800" dirty="0">
                <a:latin typeface="Zeitung Micro Pro" panose="020B0503040000080004" pitchFamily="34" charset="0"/>
                <a:ea typeface="Zeitung Micro Pro" panose="020B0503040000080004" pitchFamily="34" charset="0"/>
              </a:rPr>
              <a:t>Le programme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200000"/>
            </a:pPr>
            <a:endParaRPr lang="fr-FR" sz="1800" b="0" dirty="0">
              <a:solidFill>
                <a:schemeClr val="tx1"/>
              </a:solidFill>
              <a:latin typeface="Axiforma Book" panose="00000400000000000000" pitchFamily="2" charset="0"/>
              <a:ea typeface="Zeitung Micro Pro" panose="020B0503040000080004" pitchFamily="34" charset="0"/>
            </a:endParaRPr>
          </a:p>
          <a:p>
            <a:pPr marL="285750" lvl="1" indent="-285750" algn="just">
              <a:lnSpc>
                <a:spcPct val="150000"/>
              </a:lnSpc>
              <a:buClr>
                <a:srgbClr val="F05B78"/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Propos introductif</a:t>
            </a:r>
          </a:p>
          <a:p>
            <a:pPr marL="285750" lvl="1" indent="-285750" algn="just">
              <a:lnSpc>
                <a:spcPct val="150000"/>
              </a:lnSpc>
              <a:buClr>
                <a:srgbClr val="F05B78"/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Présentation et analyse des résultats de la consultation</a:t>
            </a:r>
          </a:p>
          <a:p>
            <a:pPr marL="285750" lvl="1" indent="-285750" algn="just">
              <a:lnSpc>
                <a:spcPct val="150000"/>
              </a:lnSpc>
              <a:buClr>
                <a:srgbClr val="F05B78"/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Et après ?</a:t>
            </a:r>
          </a:p>
          <a:p>
            <a:pPr marL="285750" lvl="1" indent="-285750" algn="just">
              <a:lnSpc>
                <a:spcPct val="150000"/>
              </a:lnSpc>
              <a:buClr>
                <a:srgbClr val="F05B78"/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05B78"/>
                </a:solidFill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AVANT-PREMIÈRE</a:t>
            </a:r>
            <a:r>
              <a:rPr lang="fr-FR" sz="18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 : le nouvel outil du SNADEOS CFTC pour les ADD</a:t>
            </a:r>
          </a:p>
          <a:p>
            <a:pPr marL="285750" lvl="1" indent="-285750" algn="just">
              <a:lnSpc>
                <a:spcPct val="150000"/>
              </a:lnSpc>
              <a:buClr>
                <a:srgbClr val="F05B78"/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Questions-Réponses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endParaRPr lang="fr-FR" sz="1800" b="0" dirty="0">
              <a:solidFill>
                <a:schemeClr val="tx1"/>
              </a:solidFill>
              <a:latin typeface="Axiforma Book" panose="00000400000000000000" pitchFamily="2" charset="0"/>
              <a:ea typeface="Zeitung Micro Pro" panose="020B05030400000800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200000"/>
            </a:pPr>
            <a:endParaRPr lang="fr-FR" sz="1800" b="0" dirty="0">
              <a:solidFill>
                <a:schemeClr val="tx1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200000"/>
            </a:pPr>
            <a:endParaRPr lang="fr-FR" sz="1400" b="0" dirty="0">
              <a:solidFill>
                <a:schemeClr val="tx1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40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Conditions de travail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9" name="Image 8" descr="Une image contenant texte, capture d’écran, cercle&#10;&#10;Description générée automatiquement">
            <a:extLst>
              <a:ext uri="{FF2B5EF4-FFF2-40B4-BE49-F238E27FC236}">
                <a16:creationId xmlns:a16="http://schemas.microsoft.com/office/drawing/2014/main" id="{D0AF2189-BAD6-8AD7-FECB-D7986AD1BC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" b="45761"/>
          <a:stretch/>
        </p:blipFill>
        <p:spPr>
          <a:xfrm>
            <a:off x="3093732" y="1133855"/>
            <a:ext cx="7306044" cy="465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75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Conditions de travail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2" name="Image 1" descr="Une image contenant texte, capture d’écran, cercle&#10;&#10;Description générée automatiquement">
            <a:extLst>
              <a:ext uri="{FF2B5EF4-FFF2-40B4-BE49-F238E27FC236}">
                <a16:creationId xmlns:a16="http://schemas.microsoft.com/office/drawing/2014/main" id="{29C71BBB-9F1E-8844-9AA2-78C0932B3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" b="92267"/>
          <a:stretch/>
        </p:blipFill>
        <p:spPr>
          <a:xfrm>
            <a:off x="3093732" y="1133855"/>
            <a:ext cx="7306044" cy="609601"/>
          </a:xfrm>
          <a:prstGeom prst="rect">
            <a:avLst/>
          </a:prstGeom>
        </p:spPr>
      </p:pic>
      <p:pic>
        <p:nvPicPr>
          <p:cNvPr id="11" name="Image 10" descr="Une image contenant texte, capture d’écran, cercle&#10;&#10;Description générée automatiquement">
            <a:extLst>
              <a:ext uri="{FF2B5EF4-FFF2-40B4-BE49-F238E27FC236}">
                <a16:creationId xmlns:a16="http://schemas.microsoft.com/office/drawing/2014/main" id="{D2F8F8A2-C83B-AAE2-5785-640228A01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7"/>
          <a:stretch/>
        </p:blipFill>
        <p:spPr>
          <a:xfrm>
            <a:off x="3093732" y="1843188"/>
            <a:ext cx="7306044" cy="392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01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Conditions de travail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8" name="Image 7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B6856B30-8651-FFB7-CBFB-3CB04A564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2029552"/>
            <a:ext cx="7772400" cy="279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64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Conditions de travail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F46956B5-01C0-B48D-3E15-1B2D23FE6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601228"/>
            <a:ext cx="7772400" cy="58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Conditions de travail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7" name="Image 6" descr="Une image contenant texte, capture d’écran, Police, carte de visite&#10;&#10;Description générée automatiquement">
            <a:extLst>
              <a:ext uri="{FF2B5EF4-FFF2-40B4-BE49-F238E27FC236}">
                <a16:creationId xmlns:a16="http://schemas.microsoft.com/office/drawing/2014/main" id="{5B44BD57-FB07-5F14-C638-CB0B38189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2052205"/>
            <a:ext cx="7772400" cy="27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06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Conditions de travail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7" name="Image 6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47F1C4A7-C507-40D8-189C-2BFA6ADE9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843320"/>
            <a:ext cx="7772400" cy="517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11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3A3278B-AD27-54CE-E797-F051643A5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83D097-8B6D-D1E1-2688-C9A1D78A2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550887" y="5554379"/>
            <a:ext cx="1162364" cy="1187910"/>
          </a:xfrm>
          <a:prstGeom prst="rect">
            <a:avLst/>
          </a:prstGeom>
        </p:spPr>
      </p:pic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F73B6315-E8FF-779E-9B11-D59DDBEE4D61}"/>
              </a:ext>
            </a:extLst>
          </p:cNvPr>
          <p:cNvSpPr txBox="1">
            <a:spLocks/>
          </p:cNvSpPr>
          <p:nvPr/>
        </p:nvSpPr>
        <p:spPr>
          <a:xfrm>
            <a:off x="2760451" y="3034740"/>
            <a:ext cx="7806907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5. </a:t>
            </a:r>
            <a:r>
              <a:rPr lang="fr-FR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Rémunération</a:t>
            </a:r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,</a:t>
            </a:r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 </a:t>
            </a:r>
            <a:r>
              <a:rPr lang="fr-FR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congés</a:t>
            </a:r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 </a:t>
            </a:r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et</a:t>
            </a:r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 </a:t>
            </a:r>
            <a:r>
              <a:rPr lang="fr-FR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statut</a:t>
            </a:r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 </a:t>
            </a:r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de cadre dirigeant</a:t>
            </a:r>
          </a:p>
        </p:txBody>
      </p:sp>
    </p:spTree>
    <p:extLst>
      <p:ext uri="{BB962C8B-B14F-4D97-AF65-F5344CB8AC3E}">
        <p14:creationId xmlns:p14="http://schemas.microsoft.com/office/powerpoint/2010/main" val="2975686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Rémunération, congés et statut de cadre dirigeant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8" name="Image 7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483A21E5-D5CE-1AEC-8758-CDB167792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1443773"/>
            <a:ext cx="7772400" cy="397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47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Rémunération, congés et statut de cadre dirigeant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21503363-207C-1038-8A28-CF41BCE4F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1311239"/>
            <a:ext cx="7772400" cy="423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3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Rémunération, congés et statut de cadre dirigeant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6DD9163C-3D65-E5F4-3860-E56B8627E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1988337"/>
            <a:ext cx="7772400" cy="28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08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F44587AD-39EC-3EF3-D481-82001C466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79" b="46666"/>
          <a:stretch/>
        </p:blipFill>
        <p:spPr>
          <a:xfrm>
            <a:off x="5759691" y="1258008"/>
            <a:ext cx="2299222" cy="675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5"/>
            <a:ext cx="5715644" cy="20069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Les résultats 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A99B4DCC-547B-AF83-97AE-B7DE8536DF97}"/>
              </a:ext>
            </a:extLst>
          </p:cNvPr>
          <p:cNvSpPr txBox="1">
            <a:spLocks/>
          </p:cNvSpPr>
          <p:nvPr/>
        </p:nvSpPr>
        <p:spPr>
          <a:xfrm>
            <a:off x="2841252" y="647680"/>
            <a:ext cx="8439661" cy="329386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4800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Quelques règles pratiques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200000"/>
            </a:pPr>
            <a:endParaRPr lang="fr-FR" sz="1800" b="0" dirty="0">
              <a:solidFill>
                <a:srgbClr val="103E94"/>
              </a:solidFill>
              <a:latin typeface="Axiforma Book" panose="00000400000000000000" pitchFamily="2" charset="0"/>
              <a:ea typeface="Zeitung Micro Pro" panose="020B05030400000800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endParaRPr lang="fr-FR" sz="1800" b="0" dirty="0">
              <a:solidFill>
                <a:srgbClr val="103E94"/>
              </a:solidFill>
              <a:latin typeface="Axiforma Book" panose="00000400000000000000" pitchFamily="2" charset="0"/>
              <a:ea typeface="Zeitung Micro Pro" panose="020B05030400000800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200000"/>
            </a:pPr>
            <a:endParaRPr lang="fr-FR" sz="1800" b="0" dirty="0">
              <a:solidFill>
                <a:srgbClr val="103E94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200000"/>
            </a:pPr>
            <a:endParaRPr lang="fr-FR" sz="1400" b="0" dirty="0">
              <a:solidFill>
                <a:srgbClr val="103E94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9B002E4-F2DE-D0D0-9546-35CE56DD8BE0}"/>
              </a:ext>
            </a:extLst>
          </p:cNvPr>
          <p:cNvSpPr/>
          <p:nvPr/>
        </p:nvSpPr>
        <p:spPr>
          <a:xfrm>
            <a:off x="3173983" y="2544198"/>
            <a:ext cx="1411356" cy="141135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E7F35F2-74F9-7FA7-B33B-9D695E941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3972" y="2919531"/>
            <a:ext cx="591378" cy="591378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1E68FEBC-F990-E7BD-9D48-F872518D92FF}"/>
              </a:ext>
            </a:extLst>
          </p:cNvPr>
          <p:cNvSpPr/>
          <p:nvPr/>
        </p:nvSpPr>
        <p:spPr>
          <a:xfrm>
            <a:off x="6096000" y="2544198"/>
            <a:ext cx="1411356" cy="141135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CCDEB7A-785C-C322-5166-259FF6341361}"/>
              </a:ext>
            </a:extLst>
          </p:cNvPr>
          <p:cNvSpPr/>
          <p:nvPr/>
        </p:nvSpPr>
        <p:spPr>
          <a:xfrm>
            <a:off x="9018017" y="2544198"/>
            <a:ext cx="1411356" cy="141135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B8DD0225-3137-B289-4C22-6C4736E7A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3200" y="3001398"/>
            <a:ext cx="496956" cy="496956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CA93CCAC-01B0-3051-53E1-EB017A6A1F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5217" y="3001398"/>
            <a:ext cx="496956" cy="496956"/>
          </a:xfrm>
          <a:prstGeom prst="rect">
            <a:avLst/>
          </a:prstGeom>
        </p:spPr>
      </p:pic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16784517-AB0F-D990-B6AC-940506CFDEFB}"/>
              </a:ext>
            </a:extLst>
          </p:cNvPr>
          <p:cNvSpPr txBox="1">
            <a:spLocks/>
          </p:cNvSpPr>
          <p:nvPr/>
        </p:nvSpPr>
        <p:spPr>
          <a:xfrm>
            <a:off x="2837673" y="4301122"/>
            <a:ext cx="2083975" cy="930654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buClr>
                <a:srgbClr val="F05B78"/>
              </a:buClr>
              <a:buSzPct val="150000"/>
            </a:pPr>
            <a:r>
              <a:rPr lang="fr-FR" sz="14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Pour le confort de l’ensemble des participants, nous vous invitons à couper votre micro.</a:t>
            </a:r>
            <a:endParaRPr lang="fr-FR" sz="1100" b="0" dirty="0">
              <a:solidFill>
                <a:schemeClr val="tx1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6CF933FD-6D74-8BE4-672E-3B3885F2F132}"/>
              </a:ext>
            </a:extLst>
          </p:cNvPr>
          <p:cNvSpPr txBox="1">
            <a:spLocks/>
          </p:cNvSpPr>
          <p:nvPr/>
        </p:nvSpPr>
        <p:spPr>
          <a:xfrm>
            <a:off x="5759690" y="4292170"/>
            <a:ext cx="2083975" cy="930654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buClr>
                <a:srgbClr val="F05B78"/>
              </a:buClr>
              <a:buSzPct val="150000"/>
            </a:pPr>
            <a:r>
              <a:rPr lang="fr-FR" sz="14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Pour davantage de convivialité, nous vous incitons à activer votre caméra.</a:t>
            </a:r>
            <a:endParaRPr lang="fr-FR" sz="1100" b="0" dirty="0">
              <a:solidFill>
                <a:schemeClr val="tx1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3C32E0B4-7EE1-380D-F915-94D46D25AEBB}"/>
              </a:ext>
            </a:extLst>
          </p:cNvPr>
          <p:cNvSpPr txBox="1">
            <a:spLocks/>
          </p:cNvSpPr>
          <p:nvPr/>
        </p:nvSpPr>
        <p:spPr>
          <a:xfrm>
            <a:off x="8560310" y="4292170"/>
            <a:ext cx="2326770" cy="930654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buClr>
                <a:srgbClr val="F05B78"/>
              </a:buClr>
              <a:buSzPct val="150000"/>
            </a:pPr>
            <a:r>
              <a:rPr lang="fr-FR" sz="14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Le tchat est à votre disposition : n’hésitez pas y poser vos questions et remarques.</a:t>
            </a:r>
            <a:endParaRPr lang="fr-FR" sz="1100" b="0" dirty="0">
              <a:solidFill>
                <a:schemeClr val="tx1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2056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Rémunération, congés et statut de cadre dirigeant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7" name="Image 6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9D22DBBD-44A0-239B-9CF9-D1E3A909A6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22"/>
          <a:stretch/>
        </p:blipFill>
        <p:spPr>
          <a:xfrm>
            <a:off x="3056959" y="811622"/>
            <a:ext cx="7703921" cy="2426208"/>
          </a:xfrm>
          <a:prstGeom prst="rect">
            <a:avLst/>
          </a:prstGeom>
        </p:spPr>
      </p:pic>
      <p:pic>
        <p:nvPicPr>
          <p:cNvPr id="8" name="Image 7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4DEAF930-E7BE-9A31-3DE2-9CF050E805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3"/>
          <a:stretch/>
        </p:blipFill>
        <p:spPr>
          <a:xfrm>
            <a:off x="3300799" y="3449483"/>
            <a:ext cx="6087042" cy="29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29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6E8DD24-CE97-D8F7-ABD4-5AD7B89DCD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FF2D23-D743-1D87-BD2D-D1F4EC57E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550887" y="5554379"/>
            <a:ext cx="1162364" cy="1187910"/>
          </a:xfrm>
          <a:prstGeom prst="rect">
            <a:avLst/>
          </a:prstGeom>
        </p:spPr>
      </p:pic>
      <p:sp>
        <p:nvSpPr>
          <p:cNvPr id="2" name="Espace réservé du texte 9">
            <a:extLst>
              <a:ext uri="{FF2B5EF4-FFF2-40B4-BE49-F238E27FC236}">
                <a16:creationId xmlns:a16="http://schemas.microsoft.com/office/drawing/2014/main" id="{582AB43E-962B-BA17-089B-C55286BFD07A}"/>
              </a:ext>
            </a:extLst>
          </p:cNvPr>
          <p:cNvSpPr txBox="1">
            <a:spLocks/>
          </p:cNvSpPr>
          <p:nvPr/>
        </p:nvSpPr>
        <p:spPr>
          <a:xfrm>
            <a:off x="2760451" y="2567418"/>
            <a:ext cx="7806907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6. </a:t>
            </a:r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Intégration</a:t>
            </a:r>
          </a:p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et </a:t>
            </a:r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attachement</a:t>
            </a:r>
          </a:p>
          <a:p>
            <a:pPr algn="ctr"/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à l’EN3S</a:t>
            </a:r>
          </a:p>
        </p:txBody>
      </p:sp>
    </p:spTree>
    <p:extLst>
      <p:ext uri="{BB962C8B-B14F-4D97-AF65-F5344CB8AC3E}">
        <p14:creationId xmlns:p14="http://schemas.microsoft.com/office/powerpoint/2010/main" val="3164754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Intégration et attachement à l’EN3S</a:t>
            </a: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7" name="Image 6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FC5D3937-3B53-7032-52D3-F1D3F1ED5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2094614"/>
            <a:ext cx="7772400" cy="26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61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Intégration et attachement à l’EN3S</a:t>
            </a: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61CE319D-1F92-CFEC-AFFF-C3CF9CD94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688035"/>
            <a:ext cx="7772400" cy="548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34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639ABF-5B31-25D5-EA2C-0A7B66E901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FCD59F89-5D37-3C35-3305-F97B1C4E883B}"/>
              </a:ext>
            </a:extLst>
          </p:cNvPr>
          <p:cNvSpPr txBox="1">
            <a:spLocks/>
          </p:cNvSpPr>
          <p:nvPr/>
        </p:nvSpPr>
        <p:spPr>
          <a:xfrm>
            <a:off x="2760451" y="2567418"/>
            <a:ext cx="7806907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7. </a:t>
            </a:r>
            <a:r>
              <a:rPr lang="fr-FR" dirty="0">
                <a:solidFill>
                  <a:srgbClr val="FDB932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Mobilité professionnelle</a:t>
            </a:r>
          </a:p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et </a:t>
            </a:r>
            <a:r>
              <a:rPr lang="fr-FR" dirty="0">
                <a:solidFill>
                  <a:srgbClr val="FDB932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évolution </a:t>
            </a:r>
          </a:p>
          <a:p>
            <a:pPr algn="ctr"/>
            <a:r>
              <a:rPr lang="fr-FR" dirty="0">
                <a:solidFill>
                  <a:srgbClr val="FDB932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de carrière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17C5C4-C1DE-C5EE-4850-317E2FEA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550887" y="5554379"/>
            <a:ext cx="1162364" cy="11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04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Mobilité professionnelle et évolution de carrière</a:t>
            </a: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carte de visite, capture d’écran, logo&#10;&#10;Description générée automatiquement">
            <a:extLst>
              <a:ext uri="{FF2B5EF4-FFF2-40B4-BE49-F238E27FC236}">
                <a16:creationId xmlns:a16="http://schemas.microsoft.com/office/drawing/2014/main" id="{E4306E90-B9BC-B397-A32A-7C56D8F93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82" y="707136"/>
            <a:ext cx="7772400" cy="582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81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Mobilité professionnelle et évolution de carrière</a:t>
            </a: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462483D3-1E60-335B-5845-CE9D9A205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1607505"/>
            <a:ext cx="7772400" cy="36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02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Mobilité professionnelle et évolution de carrière</a:t>
            </a: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capture d’écran, Police, cercle&#10;&#10;Description générée automatiquement">
            <a:extLst>
              <a:ext uri="{FF2B5EF4-FFF2-40B4-BE49-F238E27FC236}">
                <a16:creationId xmlns:a16="http://schemas.microsoft.com/office/drawing/2014/main" id="{3E7FA88A-BD7D-0E8B-CAFC-60166BE85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1318894"/>
            <a:ext cx="7772400" cy="42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84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Mobilité professionnelle et évolution de carrière</a:t>
            </a: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7" name="Image 6" descr="Une image contenant texte, cercle, capture d’écran, Police&#10;&#10;Description générée automatiquement">
            <a:extLst>
              <a:ext uri="{FF2B5EF4-FFF2-40B4-BE49-F238E27FC236}">
                <a16:creationId xmlns:a16="http://schemas.microsoft.com/office/drawing/2014/main" id="{BD642C28-DFE8-2964-2F0A-333E757068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20"/>
          <a:stretch/>
        </p:blipFill>
        <p:spPr>
          <a:xfrm>
            <a:off x="2988480" y="701812"/>
            <a:ext cx="7772400" cy="2727188"/>
          </a:xfrm>
          <a:prstGeom prst="rect">
            <a:avLst/>
          </a:prstGeom>
        </p:spPr>
      </p:pic>
      <p:pic>
        <p:nvPicPr>
          <p:cNvPr id="8" name="Image 7" descr="Une image contenant texte, cercle, capture d’écran, Police&#10;&#10;Description générée automatiquement">
            <a:extLst>
              <a:ext uri="{FF2B5EF4-FFF2-40B4-BE49-F238E27FC236}">
                <a16:creationId xmlns:a16="http://schemas.microsoft.com/office/drawing/2014/main" id="{4FF7D787-8D11-0A2B-25E7-024A0FFBD0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17"/>
          <a:stretch/>
        </p:blipFill>
        <p:spPr>
          <a:xfrm>
            <a:off x="2988480" y="3429000"/>
            <a:ext cx="7772400" cy="31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56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Mobilité professionnelle et évolution de carrière</a:t>
            </a: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capture d’écran, Police, carte de visite&#10;&#10;Description générée automatiquement">
            <a:extLst>
              <a:ext uri="{FF2B5EF4-FFF2-40B4-BE49-F238E27FC236}">
                <a16:creationId xmlns:a16="http://schemas.microsoft.com/office/drawing/2014/main" id="{C6CB6C70-5ACB-2D0C-DEF1-A3D665E3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48" y="1093968"/>
            <a:ext cx="7772400" cy="46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C63E26B9-97E0-7359-98B1-CC6ADB2669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2FE88EF-AEE3-44B2-6732-993E8091FE2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64B8F5E-2A3A-C26E-23A0-AEFC97EA37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89389" y="4942936"/>
              <a:ext cx="1889306" cy="1621766"/>
            </a:xfrm>
            <a:custGeom>
              <a:avLst/>
              <a:gdLst>
                <a:gd name="connsiteX0" fmla="*/ 60385 w 1889306"/>
                <a:gd name="connsiteY0" fmla="*/ 129396 h 1621766"/>
                <a:gd name="connsiteX1" fmla="*/ 17253 w 1889306"/>
                <a:gd name="connsiteY1" fmla="*/ 276045 h 1621766"/>
                <a:gd name="connsiteX2" fmla="*/ 25879 w 1889306"/>
                <a:gd name="connsiteY2" fmla="*/ 388189 h 1621766"/>
                <a:gd name="connsiteX3" fmla="*/ 69011 w 1889306"/>
                <a:gd name="connsiteY3" fmla="*/ 534838 h 1621766"/>
                <a:gd name="connsiteX4" fmla="*/ 43132 w 1889306"/>
                <a:gd name="connsiteY4" fmla="*/ 750498 h 1621766"/>
                <a:gd name="connsiteX5" fmla="*/ 25879 w 1889306"/>
                <a:gd name="connsiteY5" fmla="*/ 897147 h 1621766"/>
                <a:gd name="connsiteX6" fmla="*/ 0 w 1889306"/>
                <a:gd name="connsiteY6" fmla="*/ 983411 h 1621766"/>
                <a:gd name="connsiteX7" fmla="*/ 17253 w 1889306"/>
                <a:gd name="connsiteY7" fmla="*/ 1319841 h 1621766"/>
                <a:gd name="connsiteX8" fmla="*/ 25879 w 1889306"/>
                <a:gd name="connsiteY8" fmla="*/ 1345721 h 1621766"/>
                <a:gd name="connsiteX9" fmla="*/ 60385 w 1889306"/>
                <a:gd name="connsiteY9" fmla="*/ 1414732 h 1621766"/>
                <a:gd name="connsiteX10" fmla="*/ 86264 w 1889306"/>
                <a:gd name="connsiteY10" fmla="*/ 1449238 h 1621766"/>
                <a:gd name="connsiteX11" fmla="*/ 138022 w 1889306"/>
                <a:gd name="connsiteY11" fmla="*/ 1509622 h 1621766"/>
                <a:gd name="connsiteX12" fmla="*/ 207034 w 1889306"/>
                <a:gd name="connsiteY12" fmla="*/ 1544128 h 1621766"/>
                <a:gd name="connsiteX13" fmla="*/ 345056 w 1889306"/>
                <a:gd name="connsiteY13" fmla="*/ 1621766 h 1621766"/>
                <a:gd name="connsiteX14" fmla="*/ 810883 w 1889306"/>
                <a:gd name="connsiteY14" fmla="*/ 1613139 h 1621766"/>
                <a:gd name="connsiteX15" fmla="*/ 871268 w 1889306"/>
                <a:gd name="connsiteY15" fmla="*/ 1595887 h 1621766"/>
                <a:gd name="connsiteX16" fmla="*/ 1095554 w 1889306"/>
                <a:gd name="connsiteY16" fmla="*/ 1587260 h 1621766"/>
                <a:gd name="connsiteX17" fmla="*/ 1259456 w 1889306"/>
                <a:gd name="connsiteY17" fmla="*/ 1578634 h 1621766"/>
                <a:gd name="connsiteX18" fmla="*/ 1319841 w 1889306"/>
                <a:gd name="connsiteY18" fmla="*/ 1570007 h 1621766"/>
                <a:gd name="connsiteX19" fmla="*/ 1820173 w 1889306"/>
                <a:gd name="connsiteY19" fmla="*/ 1544128 h 1621766"/>
                <a:gd name="connsiteX20" fmla="*/ 1828800 w 1889306"/>
                <a:gd name="connsiteY20" fmla="*/ 1483743 h 1621766"/>
                <a:gd name="connsiteX21" fmla="*/ 1863305 w 1889306"/>
                <a:gd name="connsiteY21" fmla="*/ 1328468 h 1621766"/>
                <a:gd name="connsiteX22" fmla="*/ 1871932 w 1889306"/>
                <a:gd name="connsiteY22" fmla="*/ 1207698 h 1621766"/>
                <a:gd name="connsiteX23" fmla="*/ 1871932 w 1889306"/>
                <a:gd name="connsiteY23" fmla="*/ 1061049 h 1621766"/>
                <a:gd name="connsiteX24" fmla="*/ 1820173 w 1889306"/>
                <a:gd name="connsiteY24" fmla="*/ 983411 h 1621766"/>
                <a:gd name="connsiteX25" fmla="*/ 1777041 w 1889306"/>
                <a:gd name="connsiteY25" fmla="*/ 923026 h 1621766"/>
                <a:gd name="connsiteX26" fmla="*/ 1708030 w 1889306"/>
                <a:gd name="connsiteY26" fmla="*/ 854015 h 1621766"/>
                <a:gd name="connsiteX27" fmla="*/ 1673524 w 1889306"/>
                <a:gd name="connsiteY27" fmla="*/ 802256 h 1621766"/>
                <a:gd name="connsiteX28" fmla="*/ 1561381 w 1889306"/>
                <a:gd name="connsiteY28" fmla="*/ 707366 h 1621766"/>
                <a:gd name="connsiteX29" fmla="*/ 1466490 w 1889306"/>
                <a:gd name="connsiteY29" fmla="*/ 698739 h 1621766"/>
                <a:gd name="connsiteX30" fmla="*/ 1397479 w 1889306"/>
                <a:gd name="connsiteY30" fmla="*/ 681487 h 1621766"/>
                <a:gd name="connsiteX31" fmla="*/ 1293962 w 1889306"/>
                <a:gd name="connsiteY31" fmla="*/ 672860 h 1621766"/>
                <a:gd name="connsiteX32" fmla="*/ 1224951 w 1889306"/>
                <a:gd name="connsiteY32" fmla="*/ 638355 h 1621766"/>
                <a:gd name="connsiteX33" fmla="*/ 1121434 w 1889306"/>
                <a:gd name="connsiteY33" fmla="*/ 577970 h 1621766"/>
                <a:gd name="connsiteX34" fmla="*/ 1052422 w 1889306"/>
                <a:gd name="connsiteY34" fmla="*/ 457200 h 1621766"/>
                <a:gd name="connsiteX35" fmla="*/ 1009290 w 1889306"/>
                <a:gd name="connsiteY35" fmla="*/ 379562 h 1621766"/>
                <a:gd name="connsiteX36" fmla="*/ 897147 w 1889306"/>
                <a:gd name="connsiteY36" fmla="*/ 241539 h 1621766"/>
                <a:gd name="connsiteX37" fmla="*/ 810883 w 1889306"/>
                <a:gd name="connsiteY37" fmla="*/ 172528 h 1621766"/>
                <a:gd name="connsiteX38" fmla="*/ 690113 w 1889306"/>
                <a:gd name="connsiteY38" fmla="*/ 60385 h 1621766"/>
                <a:gd name="connsiteX39" fmla="*/ 586596 w 1889306"/>
                <a:gd name="connsiteY39" fmla="*/ 8626 h 1621766"/>
                <a:gd name="connsiteX40" fmla="*/ 500332 w 1889306"/>
                <a:gd name="connsiteY40" fmla="*/ 0 h 1621766"/>
                <a:gd name="connsiteX41" fmla="*/ 267419 w 1889306"/>
                <a:gd name="connsiteY41" fmla="*/ 17253 h 1621766"/>
                <a:gd name="connsiteX42" fmla="*/ 163902 w 1889306"/>
                <a:gd name="connsiteY42" fmla="*/ 43132 h 1621766"/>
                <a:gd name="connsiteX43" fmla="*/ 112143 w 1889306"/>
                <a:gd name="connsiteY43" fmla="*/ 51758 h 1621766"/>
                <a:gd name="connsiteX44" fmla="*/ 86264 w 1889306"/>
                <a:gd name="connsiteY44" fmla="*/ 86264 h 1621766"/>
                <a:gd name="connsiteX45" fmla="*/ 77637 w 1889306"/>
                <a:gd name="connsiteY45" fmla="*/ 112143 h 1621766"/>
                <a:gd name="connsiteX46" fmla="*/ 60385 w 1889306"/>
                <a:gd name="connsiteY46" fmla="*/ 129396 h 162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9306" h="1621766">
                  <a:moveTo>
                    <a:pt x="60385" y="129396"/>
                  </a:moveTo>
                  <a:cubicBezTo>
                    <a:pt x="50321" y="156713"/>
                    <a:pt x="57342" y="215910"/>
                    <a:pt x="17253" y="276045"/>
                  </a:cubicBezTo>
                  <a:cubicBezTo>
                    <a:pt x="20128" y="313426"/>
                    <a:pt x="19956" y="351168"/>
                    <a:pt x="25879" y="388189"/>
                  </a:cubicBezTo>
                  <a:cubicBezTo>
                    <a:pt x="37733" y="462277"/>
                    <a:pt x="46290" y="478035"/>
                    <a:pt x="69011" y="534838"/>
                  </a:cubicBezTo>
                  <a:cubicBezTo>
                    <a:pt x="49746" y="843098"/>
                    <a:pt x="75553" y="545173"/>
                    <a:pt x="43132" y="750498"/>
                  </a:cubicBezTo>
                  <a:cubicBezTo>
                    <a:pt x="37592" y="785581"/>
                    <a:pt x="34996" y="858400"/>
                    <a:pt x="25879" y="897147"/>
                  </a:cubicBezTo>
                  <a:cubicBezTo>
                    <a:pt x="19003" y="926370"/>
                    <a:pt x="8626" y="954656"/>
                    <a:pt x="0" y="983411"/>
                  </a:cubicBezTo>
                  <a:cubicBezTo>
                    <a:pt x="5751" y="1095554"/>
                    <a:pt x="9253" y="1207836"/>
                    <a:pt x="17253" y="1319841"/>
                  </a:cubicBezTo>
                  <a:cubicBezTo>
                    <a:pt x="17901" y="1328911"/>
                    <a:pt x="22116" y="1337443"/>
                    <a:pt x="25879" y="1345721"/>
                  </a:cubicBezTo>
                  <a:cubicBezTo>
                    <a:pt x="36522" y="1369135"/>
                    <a:pt x="44954" y="1394157"/>
                    <a:pt x="60385" y="1414732"/>
                  </a:cubicBezTo>
                  <a:cubicBezTo>
                    <a:pt x="69011" y="1426234"/>
                    <a:pt x="77160" y="1438110"/>
                    <a:pt x="86264" y="1449238"/>
                  </a:cubicBezTo>
                  <a:cubicBezTo>
                    <a:pt x="103051" y="1469756"/>
                    <a:pt x="117176" y="1493244"/>
                    <a:pt x="138022" y="1509622"/>
                  </a:cubicBezTo>
                  <a:cubicBezTo>
                    <a:pt x="158246" y="1525512"/>
                    <a:pt x="185888" y="1529488"/>
                    <a:pt x="207034" y="1544128"/>
                  </a:cubicBezTo>
                  <a:cubicBezTo>
                    <a:pt x="336625" y="1633845"/>
                    <a:pt x="127337" y="1542594"/>
                    <a:pt x="345056" y="1621766"/>
                  </a:cubicBezTo>
                  <a:cubicBezTo>
                    <a:pt x="500332" y="1618890"/>
                    <a:pt x="655768" y="1620768"/>
                    <a:pt x="810883" y="1613139"/>
                  </a:cubicBezTo>
                  <a:cubicBezTo>
                    <a:pt x="831791" y="1612111"/>
                    <a:pt x="850420" y="1597782"/>
                    <a:pt x="871268" y="1595887"/>
                  </a:cubicBezTo>
                  <a:cubicBezTo>
                    <a:pt x="945778" y="1589113"/>
                    <a:pt x="1020811" y="1590582"/>
                    <a:pt x="1095554" y="1587260"/>
                  </a:cubicBezTo>
                  <a:lnTo>
                    <a:pt x="1259456" y="1578634"/>
                  </a:lnTo>
                  <a:cubicBezTo>
                    <a:pt x="1279584" y="1575758"/>
                    <a:pt x="1299547" y="1571256"/>
                    <a:pt x="1319841" y="1570007"/>
                  </a:cubicBezTo>
                  <a:cubicBezTo>
                    <a:pt x="1486526" y="1559749"/>
                    <a:pt x="1655521" y="1572035"/>
                    <a:pt x="1820173" y="1544128"/>
                  </a:cubicBezTo>
                  <a:cubicBezTo>
                    <a:pt x="1840220" y="1540730"/>
                    <a:pt x="1826424" y="1503936"/>
                    <a:pt x="1828800" y="1483743"/>
                  </a:cubicBezTo>
                  <a:cubicBezTo>
                    <a:pt x="1842718" y="1365439"/>
                    <a:pt x="1824858" y="1430993"/>
                    <a:pt x="1863305" y="1328468"/>
                  </a:cubicBezTo>
                  <a:cubicBezTo>
                    <a:pt x="1866181" y="1288211"/>
                    <a:pt x="1867475" y="1247810"/>
                    <a:pt x="1871932" y="1207698"/>
                  </a:cubicBezTo>
                  <a:cubicBezTo>
                    <a:pt x="1882103" y="1116163"/>
                    <a:pt x="1905335" y="1250337"/>
                    <a:pt x="1871932" y="1061049"/>
                  </a:cubicBezTo>
                  <a:cubicBezTo>
                    <a:pt x="1867440" y="1035591"/>
                    <a:pt x="1832653" y="1000051"/>
                    <a:pt x="1820173" y="983411"/>
                  </a:cubicBezTo>
                  <a:cubicBezTo>
                    <a:pt x="1805332" y="963622"/>
                    <a:pt x="1793241" y="941719"/>
                    <a:pt x="1777041" y="923026"/>
                  </a:cubicBezTo>
                  <a:cubicBezTo>
                    <a:pt x="1755735" y="898442"/>
                    <a:pt x="1729202" y="878715"/>
                    <a:pt x="1708030" y="854015"/>
                  </a:cubicBezTo>
                  <a:cubicBezTo>
                    <a:pt x="1694536" y="838271"/>
                    <a:pt x="1686167" y="818691"/>
                    <a:pt x="1673524" y="802256"/>
                  </a:cubicBezTo>
                  <a:cubicBezTo>
                    <a:pt x="1642796" y="762309"/>
                    <a:pt x="1613199" y="721760"/>
                    <a:pt x="1561381" y="707366"/>
                  </a:cubicBezTo>
                  <a:cubicBezTo>
                    <a:pt x="1530779" y="698865"/>
                    <a:pt x="1498120" y="701615"/>
                    <a:pt x="1466490" y="698739"/>
                  </a:cubicBezTo>
                  <a:cubicBezTo>
                    <a:pt x="1443486" y="692988"/>
                    <a:pt x="1420928" y="685004"/>
                    <a:pt x="1397479" y="681487"/>
                  </a:cubicBezTo>
                  <a:cubicBezTo>
                    <a:pt x="1363237" y="676351"/>
                    <a:pt x="1327553" y="681258"/>
                    <a:pt x="1293962" y="672860"/>
                  </a:cubicBezTo>
                  <a:cubicBezTo>
                    <a:pt x="1269011" y="666622"/>
                    <a:pt x="1247367" y="650964"/>
                    <a:pt x="1224951" y="638355"/>
                  </a:cubicBezTo>
                  <a:cubicBezTo>
                    <a:pt x="1065128" y="548455"/>
                    <a:pt x="1218080" y="626292"/>
                    <a:pt x="1121434" y="577970"/>
                  </a:cubicBezTo>
                  <a:lnTo>
                    <a:pt x="1052422" y="457200"/>
                  </a:lnTo>
                  <a:cubicBezTo>
                    <a:pt x="1037855" y="431427"/>
                    <a:pt x="1027959" y="402539"/>
                    <a:pt x="1009290" y="379562"/>
                  </a:cubicBezTo>
                  <a:cubicBezTo>
                    <a:pt x="971909" y="333554"/>
                    <a:pt x="934901" y="287241"/>
                    <a:pt x="897147" y="241539"/>
                  </a:cubicBezTo>
                  <a:cubicBezTo>
                    <a:pt x="840390" y="172833"/>
                    <a:pt x="869892" y="187281"/>
                    <a:pt x="810883" y="172528"/>
                  </a:cubicBezTo>
                  <a:cubicBezTo>
                    <a:pt x="779547" y="141192"/>
                    <a:pt x="727600" y="86157"/>
                    <a:pt x="690113" y="60385"/>
                  </a:cubicBezTo>
                  <a:cubicBezTo>
                    <a:pt x="684789" y="56725"/>
                    <a:pt x="615908" y="13136"/>
                    <a:pt x="586596" y="8626"/>
                  </a:cubicBezTo>
                  <a:cubicBezTo>
                    <a:pt x="558034" y="4232"/>
                    <a:pt x="529087" y="2875"/>
                    <a:pt x="500332" y="0"/>
                  </a:cubicBezTo>
                  <a:cubicBezTo>
                    <a:pt x="422694" y="5751"/>
                    <a:pt x="344637" y="7353"/>
                    <a:pt x="267419" y="17253"/>
                  </a:cubicBezTo>
                  <a:cubicBezTo>
                    <a:pt x="232140" y="21776"/>
                    <a:pt x="198623" y="35416"/>
                    <a:pt x="163902" y="43132"/>
                  </a:cubicBezTo>
                  <a:cubicBezTo>
                    <a:pt x="146828" y="46926"/>
                    <a:pt x="129396" y="48883"/>
                    <a:pt x="112143" y="51758"/>
                  </a:cubicBezTo>
                  <a:cubicBezTo>
                    <a:pt x="103517" y="63260"/>
                    <a:pt x="93397" y="73781"/>
                    <a:pt x="86264" y="86264"/>
                  </a:cubicBezTo>
                  <a:cubicBezTo>
                    <a:pt x="81753" y="94159"/>
                    <a:pt x="81704" y="104010"/>
                    <a:pt x="77637" y="112143"/>
                  </a:cubicBezTo>
                  <a:cubicBezTo>
                    <a:pt x="73001" y="121416"/>
                    <a:pt x="70449" y="102079"/>
                    <a:pt x="60385" y="1293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AD6450D-67BD-0A6D-8425-6F57616F9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011878" y="4942936"/>
            <a:ext cx="1784517" cy="18237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2D08EE-B652-0FC7-16AC-A9E60B7AC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472" b="19673"/>
          <a:stretch/>
        </p:blipFill>
        <p:spPr>
          <a:xfrm>
            <a:off x="3993863" y="2943109"/>
            <a:ext cx="6054592" cy="971782"/>
          </a:xfrm>
          <a:prstGeom prst="rect">
            <a:avLst/>
          </a:prstGeom>
        </p:spPr>
      </p:pic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59D4962C-810C-3CAC-88EE-EFCC7A97F622}"/>
              </a:ext>
            </a:extLst>
          </p:cNvPr>
          <p:cNvSpPr txBox="1">
            <a:spLocks/>
          </p:cNvSpPr>
          <p:nvPr/>
        </p:nvSpPr>
        <p:spPr>
          <a:xfrm>
            <a:off x="931122" y="2221326"/>
            <a:ext cx="10012771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dirty="0">
                <a:ln>
                  <a:solidFill>
                    <a:schemeClr val="bg1"/>
                  </a:solidFill>
                </a:ln>
                <a:noFill/>
                <a:latin typeface="Zeitung Micro Pro" panose="020B0503040000080004" pitchFamily="34" charset="0"/>
                <a:ea typeface="Zeitung Micro Pro" panose="020B0503040000080004" pitchFamily="34" charset="0"/>
              </a:rPr>
              <a:t>Propos</a:t>
            </a:r>
            <a:r>
              <a:rPr lang="fr-FR" sz="7200" dirty="0">
                <a:latin typeface="Zeitung Micro Pro" panose="020B0503040000080004" pitchFamily="34" charset="0"/>
                <a:ea typeface="Zeitung Micro Pro" panose="020B0503040000080004" pitchFamily="34" charset="0"/>
              </a:rPr>
              <a:t> introductif</a:t>
            </a:r>
          </a:p>
        </p:txBody>
      </p:sp>
    </p:spTree>
    <p:extLst>
      <p:ext uri="{BB962C8B-B14F-4D97-AF65-F5344CB8AC3E}">
        <p14:creationId xmlns:p14="http://schemas.microsoft.com/office/powerpoint/2010/main" val="2284705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Mobilité professionnelle et évolution de carrière</a:t>
            </a: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rgbClr val="07509F"/>
              </a:solidFill>
              <a:latin typeface="Axiforma" pitchFamily="2" charset="77"/>
              <a:ea typeface="Zeitung Micro Pro" panose="020B0503040000080004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7" name="Image 6" descr="Une image contenant texte, capture d’écran, Police, carte de visite&#10;&#10;Description générée automatiquement">
            <a:extLst>
              <a:ext uri="{FF2B5EF4-FFF2-40B4-BE49-F238E27FC236}">
                <a16:creationId xmlns:a16="http://schemas.microsoft.com/office/drawing/2014/main" id="{1649B799-E82D-301B-9A92-60F090EF8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48" y="1796688"/>
            <a:ext cx="7772400" cy="32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790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3A3278B-AD27-54CE-E797-F051643A5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83D097-8B6D-D1E1-2688-C9A1D78A2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550887" y="5554379"/>
            <a:ext cx="1162364" cy="1187910"/>
          </a:xfrm>
          <a:prstGeom prst="rect">
            <a:avLst/>
          </a:prstGeom>
        </p:spPr>
      </p:pic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F73B6315-E8FF-779E-9B11-D59DDBEE4D61}"/>
              </a:ext>
            </a:extLst>
          </p:cNvPr>
          <p:cNvSpPr txBox="1">
            <a:spLocks/>
          </p:cNvSpPr>
          <p:nvPr/>
        </p:nvSpPr>
        <p:spPr>
          <a:xfrm>
            <a:off x="2760451" y="3034740"/>
            <a:ext cx="7806907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8. </a:t>
            </a:r>
            <a:r>
              <a:rPr lang="fr-FR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Représentation</a:t>
            </a:r>
          </a:p>
          <a:p>
            <a:pPr algn="ctr"/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 </a:t>
            </a:r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et</a:t>
            </a:r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 </a:t>
            </a:r>
            <a:r>
              <a:rPr lang="fr-FR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défense</a:t>
            </a:r>
            <a:r>
              <a:rPr lang="fr-FR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 </a:t>
            </a:r>
          </a:p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du personnel</a:t>
            </a:r>
          </a:p>
        </p:txBody>
      </p:sp>
    </p:spTree>
    <p:extLst>
      <p:ext uri="{BB962C8B-B14F-4D97-AF65-F5344CB8AC3E}">
        <p14:creationId xmlns:p14="http://schemas.microsoft.com/office/powerpoint/2010/main" val="1717204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Représentation et défense du personnel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45BB7F2A-1A8C-DD91-50E2-842AC894F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55" y="1982842"/>
            <a:ext cx="7772400" cy="289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90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Représentation et défense du personnel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2A90A3B-74AD-DDB1-0F82-8E872BF7E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0" y="842518"/>
            <a:ext cx="7772400" cy="550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12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C63E26B9-97E0-7359-98B1-CC6ADB2669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2FE88EF-AEE3-44B2-6732-993E8091FE2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64B8F5E-2A3A-C26E-23A0-AEFC97EA37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89389" y="4942936"/>
              <a:ext cx="1889306" cy="1621766"/>
            </a:xfrm>
            <a:custGeom>
              <a:avLst/>
              <a:gdLst>
                <a:gd name="connsiteX0" fmla="*/ 60385 w 1889306"/>
                <a:gd name="connsiteY0" fmla="*/ 129396 h 1621766"/>
                <a:gd name="connsiteX1" fmla="*/ 17253 w 1889306"/>
                <a:gd name="connsiteY1" fmla="*/ 276045 h 1621766"/>
                <a:gd name="connsiteX2" fmla="*/ 25879 w 1889306"/>
                <a:gd name="connsiteY2" fmla="*/ 388189 h 1621766"/>
                <a:gd name="connsiteX3" fmla="*/ 69011 w 1889306"/>
                <a:gd name="connsiteY3" fmla="*/ 534838 h 1621766"/>
                <a:gd name="connsiteX4" fmla="*/ 43132 w 1889306"/>
                <a:gd name="connsiteY4" fmla="*/ 750498 h 1621766"/>
                <a:gd name="connsiteX5" fmla="*/ 25879 w 1889306"/>
                <a:gd name="connsiteY5" fmla="*/ 897147 h 1621766"/>
                <a:gd name="connsiteX6" fmla="*/ 0 w 1889306"/>
                <a:gd name="connsiteY6" fmla="*/ 983411 h 1621766"/>
                <a:gd name="connsiteX7" fmla="*/ 17253 w 1889306"/>
                <a:gd name="connsiteY7" fmla="*/ 1319841 h 1621766"/>
                <a:gd name="connsiteX8" fmla="*/ 25879 w 1889306"/>
                <a:gd name="connsiteY8" fmla="*/ 1345721 h 1621766"/>
                <a:gd name="connsiteX9" fmla="*/ 60385 w 1889306"/>
                <a:gd name="connsiteY9" fmla="*/ 1414732 h 1621766"/>
                <a:gd name="connsiteX10" fmla="*/ 86264 w 1889306"/>
                <a:gd name="connsiteY10" fmla="*/ 1449238 h 1621766"/>
                <a:gd name="connsiteX11" fmla="*/ 138022 w 1889306"/>
                <a:gd name="connsiteY11" fmla="*/ 1509622 h 1621766"/>
                <a:gd name="connsiteX12" fmla="*/ 207034 w 1889306"/>
                <a:gd name="connsiteY12" fmla="*/ 1544128 h 1621766"/>
                <a:gd name="connsiteX13" fmla="*/ 345056 w 1889306"/>
                <a:gd name="connsiteY13" fmla="*/ 1621766 h 1621766"/>
                <a:gd name="connsiteX14" fmla="*/ 810883 w 1889306"/>
                <a:gd name="connsiteY14" fmla="*/ 1613139 h 1621766"/>
                <a:gd name="connsiteX15" fmla="*/ 871268 w 1889306"/>
                <a:gd name="connsiteY15" fmla="*/ 1595887 h 1621766"/>
                <a:gd name="connsiteX16" fmla="*/ 1095554 w 1889306"/>
                <a:gd name="connsiteY16" fmla="*/ 1587260 h 1621766"/>
                <a:gd name="connsiteX17" fmla="*/ 1259456 w 1889306"/>
                <a:gd name="connsiteY17" fmla="*/ 1578634 h 1621766"/>
                <a:gd name="connsiteX18" fmla="*/ 1319841 w 1889306"/>
                <a:gd name="connsiteY18" fmla="*/ 1570007 h 1621766"/>
                <a:gd name="connsiteX19" fmla="*/ 1820173 w 1889306"/>
                <a:gd name="connsiteY19" fmla="*/ 1544128 h 1621766"/>
                <a:gd name="connsiteX20" fmla="*/ 1828800 w 1889306"/>
                <a:gd name="connsiteY20" fmla="*/ 1483743 h 1621766"/>
                <a:gd name="connsiteX21" fmla="*/ 1863305 w 1889306"/>
                <a:gd name="connsiteY21" fmla="*/ 1328468 h 1621766"/>
                <a:gd name="connsiteX22" fmla="*/ 1871932 w 1889306"/>
                <a:gd name="connsiteY22" fmla="*/ 1207698 h 1621766"/>
                <a:gd name="connsiteX23" fmla="*/ 1871932 w 1889306"/>
                <a:gd name="connsiteY23" fmla="*/ 1061049 h 1621766"/>
                <a:gd name="connsiteX24" fmla="*/ 1820173 w 1889306"/>
                <a:gd name="connsiteY24" fmla="*/ 983411 h 1621766"/>
                <a:gd name="connsiteX25" fmla="*/ 1777041 w 1889306"/>
                <a:gd name="connsiteY25" fmla="*/ 923026 h 1621766"/>
                <a:gd name="connsiteX26" fmla="*/ 1708030 w 1889306"/>
                <a:gd name="connsiteY26" fmla="*/ 854015 h 1621766"/>
                <a:gd name="connsiteX27" fmla="*/ 1673524 w 1889306"/>
                <a:gd name="connsiteY27" fmla="*/ 802256 h 1621766"/>
                <a:gd name="connsiteX28" fmla="*/ 1561381 w 1889306"/>
                <a:gd name="connsiteY28" fmla="*/ 707366 h 1621766"/>
                <a:gd name="connsiteX29" fmla="*/ 1466490 w 1889306"/>
                <a:gd name="connsiteY29" fmla="*/ 698739 h 1621766"/>
                <a:gd name="connsiteX30" fmla="*/ 1397479 w 1889306"/>
                <a:gd name="connsiteY30" fmla="*/ 681487 h 1621766"/>
                <a:gd name="connsiteX31" fmla="*/ 1293962 w 1889306"/>
                <a:gd name="connsiteY31" fmla="*/ 672860 h 1621766"/>
                <a:gd name="connsiteX32" fmla="*/ 1224951 w 1889306"/>
                <a:gd name="connsiteY32" fmla="*/ 638355 h 1621766"/>
                <a:gd name="connsiteX33" fmla="*/ 1121434 w 1889306"/>
                <a:gd name="connsiteY33" fmla="*/ 577970 h 1621766"/>
                <a:gd name="connsiteX34" fmla="*/ 1052422 w 1889306"/>
                <a:gd name="connsiteY34" fmla="*/ 457200 h 1621766"/>
                <a:gd name="connsiteX35" fmla="*/ 1009290 w 1889306"/>
                <a:gd name="connsiteY35" fmla="*/ 379562 h 1621766"/>
                <a:gd name="connsiteX36" fmla="*/ 897147 w 1889306"/>
                <a:gd name="connsiteY36" fmla="*/ 241539 h 1621766"/>
                <a:gd name="connsiteX37" fmla="*/ 810883 w 1889306"/>
                <a:gd name="connsiteY37" fmla="*/ 172528 h 1621766"/>
                <a:gd name="connsiteX38" fmla="*/ 690113 w 1889306"/>
                <a:gd name="connsiteY38" fmla="*/ 60385 h 1621766"/>
                <a:gd name="connsiteX39" fmla="*/ 586596 w 1889306"/>
                <a:gd name="connsiteY39" fmla="*/ 8626 h 1621766"/>
                <a:gd name="connsiteX40" fmla="*/ 500332 w 1889306"/>
                <a:gd name="connsiteY40" fmla="*/ 0 h 1621766"/>
                <a:gd name="connsiteX41" fmla="*/ 267419 w 1889306"/>
                <a:gd name="connsiteY41" fmla="*/ 17253 h 1621766"/>
                <a:gd name="connsiteX42" fmla="*/ 163902 w 1889306"/>
                <a:gd name="connsiteY42" fmla="*/ 43132 h 1621766"/>
                <a:gd name="connsiteX43" fmla="*/ 112143 w 1889306"/>
                <a:gd name="connsiteY43" fmla="*/ 51758 h 1621766"/>
                <a:gd name="connsiteX44" fmla="*/ 86264 w 1889306"/>
                <a:gd name="connsiteY44" fmla="*/ 86264 h 1621766"/>
                <a:gd name="connsiteX45" fmla="*/ 77637 w 1889306"/>
                <a:gd name="connsiteY45" fmla="*/ 112143 h 1621766"/>
                <a:gd name="connsiteX46" fmla="*/ 60385 w 1889306"/>
                <a:gd name="connsiteY46" fmla="*/ 129396 h 162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9306" h="1621766">
                  <a:moveTo>
                    <a:pt x="60385" y="129396"/>
                  </a:moveTo>
                  <a:cubicBezTo>
                    <a:pt x="50321" y="156713"/>
                    <a:pt x="57342" y="215910"/>
                    <a:pt x="17253" y="276045"/>
                  </a:cubicBezTo>
                  <a:cubicBezTo>
                    <a:pt x="20128" y="313426"/>
                    <a:pt x="19956" y="351168"/>
                    <a:pt x="25879" y="388189"/>
                  </a:cubicBezTo>
                  <a:cubicBezTo>
                    <a:pt x="37733" y="462277"/>
                    <a:pt x="46290" y="478035"/>
                    <a:pt x="69011" y="534838"/>
                  </a:cubicBezTo>
                  <a:cubicBezTo>
                    <a:pt x="49746" y="843098"/>
                    <a:pt x="75553" y="545173"/>
                    <a:pt x="43132" y="750498"/>
                  </a:cubicBezTo>
                  <a:cubicBezTo>
                    <a:pt x="37592" y="785581"/>
                    <a:pt x="34996" y="858400"/>
                    <a:pt x="25879" y="897147"/>
                  </a:cubicBezTo>
                  <a:cubicBezTo>
                    <a:pt x="19003" y="926370"/>
                    <a:pt x="8626" y="954656"/>
                    <a:pt x="0" y="983411"/>
                  </a:cubicBezTo>
                  <a:cubicBezTo>
                    <a:pt x="5751" y="1095554"/>
                    <a:pt x="9253" y="1207836"/>
                    <a:pt x="17253" y="1319841"/>
                  </a:cubicBezTo>
                  <a:cubicBezTo>
                    <a:pt x="17901" y="1328911"/>
                    <a:pt x="22116" y="1337443"/>
                    <a:pt x="25879" y="1345721"/>
                  </a:cubicBezTo>
                  <a:cubicBezTo>
                    <a:pt x="36522" y="1369135"/>
                    <a:pt x="44954" y="1394157"/>
                    <a:pt x="60385" y="1414732"/>
                  </a:cubicBezTo>
                  <a:cubicBezTo>
                    <a:pt x="69011" y="1426234"/>
                    <a:pt x="77160" y="1438110"/>
                    <a:pt x="86264" y="1449238"/>
                  </a:cubicBezTo>
                  <a:cubicBezTo>
                    <a:pt x="103051" y="1469756"/>
                    <a:pt x="117176" y="1493244"/>
                    <a:pt x="138022" y="1509622"/>
                  </a:cubicBezTo>
                  <a:cubicBezTo>
                    <a:pt x="158246" y="1525512"/>
                    <a:pt x="185888" y="1529488"/>
                    <a:pt x="207034" y="1544128"/>
                  </a:cubicBezTo>
                  <a:cubicBezTo>
                    <a:pt x="336625" y="1633845"/>
                    <a:pt x="127337" y="1542594"/>
                    <a:pt x="345056" y="1621766"/>
                  </a:cubicBezTo>
                  <a:cubicBezTo>
                    <a:pt x="500332" y="1618890"/>
                    <a:pt x="655768" y="1620768"/>
                    <a:pt x="810883" y="1613139"/>
                  </a:cubicBezTo>
                  <a:cubicBezTo>
                    <a:pt x="831791" y="1612111"/>
                    <a:pt x="850420" y="1597782"/>
                    <a:pt x="871268" y="1595887"/>
                  </a:cubicBezTo>
                  <a:cubicBezTo>
                    <a:pt x="945778" y="1589113"/>
                    <a:pt x="1020811" y="1590582"/>
                    <a:pt x="1095554" y="1587260"/>
                  </a:cubicBezTo>
                  <a:lnTo>
                    <a:pt x="1259456" y="1578634"/>
                  </a:lnTo>
                  <a:cubicBezTo>
                    <a:pt x="1279584" y="1575758"/>
                    <a:pt x="1299547" y="1571256"/>
                    <a:pt x="1319841" y="1570007"/>
                  </a:cubicBezTo>
                  <a:cubicBezTo>
                    <a:pt x="1486526" y="1559749"/>
                    <a:pt x="1655521" y="1572035"/>
                    <a:pt x="1820173" y="1544128"/>
                  </a:cubicBezTo>
                  <a:cubicBezTo>
                    <a:pt x="1840220" y="1540730"/>
                    <a:pt x="1826424" y="1503936"/>
                    <a:pt x="1828800" y="1483743"/>
                  </a:cubicBezTo>
                  <a:cubicBezTo>
                    <a:pt x="1842718" y="1365439"/>
                    <a:pt x="1824858" y="1430993"/>
                    <a:pt x="1863305" y="1328468"/>
                  </a:cubicBezTo>
                  <a:cubicBezTo>
                    <a:pt x="1866181" y="1288211"/>
                    <a:pt x="1867475" y="1247810"/>
                    <a:pt x="1871932" y="1207698"/>
                  </a:cubicBezTo>
                  <a:cubicBezTo>
                    <a:pt x="1882103" y="1116163"/>
                    <a:pt x="1905335" y="1250337"/>
                    <a:pt x="1871932" y="1061049"/>
                  </a:cubicBezTo>
                  <a:cubicBezTo>
                    <a:pt x="1867440" y="1035591"/>
                    <a:pt x="1832653" y="1000051"/>
                    <a:pt x="1820173" y="983411"/>
                  </a:cubicBezTo>
                  <a:cubicBezTo>
                    <a:pt x="1805332" y="963622"/>
                    <a:pt x="1793241" y="941719"/>
                    <a:pt x="1777041" y="923026"/>
                  </a:cubicBezTo>
                  <a:cubicBezTo>
                    <a:pt x="1755735" y="898442"/>
                    <a:pt x="1729202" y="878715"/>
                    <a:pt x="1708030" y="854015"/>
                  </a:cubicBezTo>
                  <a:cubicBezTo>
                    <a:pt x="1694536" y="838271"/>
                    <a:pt x="1686167" y="818691"/>
                    <a:pt x="1673524" y="802256"/>
                  </a:cubicBezTo>
                  <a:cubicBezTo>
                    <a:pt x="1642796" y="762309"/>
                    <a:pt x="1613199" y="721760"/>
                    <a:pt x="1561381" y="707366"/>
                  </a:cubicBezTo>
                  <a:cubicBezTo>
                    <a:pt x="1530779" y="698865"/>
                    <a:pt x="1498120" y="701615"/>
                    <a:pt x="1466490" y="698739"/>
                  </a:cubicBezTo>
                  <a:cubicBezTo>
                    <a:pt x="1443486" y="692988"/>
                    <a:pt x="1420928" y="685004"/>
                    <a:pt x="1397479" y="681487"/>
                  </a:cubicBezTo>
                  <a:cubicBezTo>
                    <a:pt x="1363237" y="676351"/>
                    <a:pt x="1327553" y="681258"/>
                    <a:pt x="1293962" y="672860"/>
                  </a:cubicBezTo>
                  <a:cubicBezTo>
                    <a:pt x="1269011" y="666622"/>
                    <a:pt x="1247367" y="650964"/>
                    <a:pt x="1224951" y="638355"/>
                  </a:cubicBezTo>
                  <a:cubicBezTo>
                    <a:pt x="1065128" y="548455"/>
                    <a:pt x="1218080" y="626292"/>
                    <a:pt x="1121434" y="577970"/>
                  </a:cubicBezTo>
                  <a:lnTo>
                    <a:pt x="1052422" y="457200"/>
                  </a:lnTo>
                  <a:cubicBezTo>
                    <a:pt x="1037855" y="431427"/>
                    <a:pt x="1027959" y="402539"/>
                    <a:pt x="1009290" y="379562"/>
                  </a:cubicBezTo>
                  <a:cubicBezTo>
                    <a:pt x="971909" y="333554"/>
                    <a:pt x="934901" y="287241"/>
                    <a:pt x="897147" y="241539"/>
                  </a:cubicBezTo>
                  <a:cubicBezTo>
                    <a:pt x="840390" y="172833"/>
                    <a:pt x="869892" y="187281"/>
                    <a:pt x="810883" y="172528"/>
                  </a:cubicBezTo>
                  <a:cubicBezTo>
                    <a:pt x="779547" y="141192"/>
                    <a:pt x="727600" y="86157"/>
                    <a:pt x="690113" y="60385"/>
                  </a:cubicBezTo>
                  <a:cubicBezTo>
                    <a:pt x="684789" y="56725"/>
                    <a:pt x="615908" y="13136"/>
                    <a:pt x="586596" y="8626"/>
                  </a:cubicBezTo>
                  <a:cubicBezTo>
                    <a:pt x="558034" y="4232"/>
                    <a:pt x="529087" y="2875"/>
                    <a:pt x="500332" y="0"/>
                  </a:cubicBezTo>
                  <a:cubicBezTo>
                    <a:pt x="422694" y="5751"/>
                    <a:pt x="344637" y="7353"/>
                    <a:pt x="267419" y="17253"/>
                  </a:cubicBezTo>
                  <a:cubicBezTo>
                    <a:pt x="232140" y="21776"/>
                    <a:pt x="198623" y="35416"/>
                    <a:pt x="163902" y="43132"/>
                  </a:cubicBezTo>
                  <a:cubicBezTo>
                    <a:pt x="146828" y="46926"/>
                    <a:pt x="129396" y="48883"/>
                    <a:pt x="112143" y="51758"/>
                  </a:cubicBezTo>
                  <a:cubicBezTo>
                    <a:pt x="103517" y="63260"/>
                    <a:pt x="93397" y="73781"/>
                    <a:pt x="86264" y="86264"/>
                  </a:cubicBezTo>
                  <a:cubicBezTo>
                    <a:pt x="81753" y="94159"/>
                    <a:pt x="81704" y="104010"/>
                    <a:pt x="77637" y="112143"/>
                  </a:cubicBezTo>
                  <a:cubicBezTo>
                    <a:pt x="73001" y="121416"/>
                    <a:pt x="70449" y="102079"/>
                    <a:pt x="60385" y="1293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AD6450D-67BD-0A6D-8425-6F57616F9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011878" y="4942936"/>
            <a:ext cx="1784517" cy="18237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2D08EE-B652-0FC7-16AC-A9E60B7AC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050" b="38095"/>
          <a:stretch/>
        </p:blipFill>
        <p:spPr>
          <a:xfrm>
            <a:off x="1848071" y="2943109"/>
            <a:ext cx="3211609" cy="971782"/>
          </a:xfrm>
          <a:prstGeom prst="rect">
            <a:avLst/>
          </a:prstGeom>
        </p:spPr>
      </p:pic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59D4962C-810C-3CAC-88EE-EFCC7A97F622}"/>
              </a:ext>
            </a:extLst>
          </p:cNvPr>
          <p:cNvSpPr txBox="1">
            <a:spLocks/>
          </p:cNvSpPr>
          <p:nvPr/>
        </p:nvSpPr>
        <p:spPr>
          <a:xfrm>
            <a:off x="931122" y="2221326"/>
            <a:ext cx="10012771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dirty="0">
                <a:ln>
                  <a:solidFill>
                    <a:schemeClr val="bg1"/>
                  </a:solidFill>
                </a:ln>
                <a:noFill/>
                <a:latin typeface="Zeitung Micro Pro" panose="020B0503040000080004" pitchFamily="34" charset="0"/>
                <a:ea typeface="Zeitung Micro Pro" panose="020B0503040000080004" pitchFamily="34" charset="0"/>
              </a:rPr>
              <a:t>Et </a:t>
            </a:r>
            <a:r>
              <a:rPr lang="fr-FR" sz="7200" dirty="0">
                <a:latin typeface="Zeitung Micro Pro" panose="020B0503040000080004" pitchFamily="34" charset="0"/>
                <a:ea typeface="Zeitung Micro Pro" panose="020B0503040000080004" pitchFamily="34" charset="0"/>
              </a:rPr>
              <a:t>après </a:t>
            </a:r>
            <a:r>
              <a:rPr lang="fr-FR" sz="7200" dirty="0">
                <a:ln>
                  <a:solidFill>
                    <a:schemeClr val="bg1"/>
                  </a:solidFill>
                </a:ln>
                <a:noFill/>
                <a:latin typeface="Zeitung Micro Pro" panose="020B0503040000080004" pitchFamily="34" charset="0"/>
                <a:ea typeface="Zeitung Micro Pro" panose="020B0503040000080004" pitchFamily="34" charset="0"/>
              </a:rPr>
              <a:t>?</a:t>
            </a:r>
            <a:endParaRPr lang="fr-FR" sz="7200" dirty="0">
              <a:latin typeface="Zeitung Micro Pro" panose="020B0503040000080004" pitchFamily="34" charset="0"/>
              <a:ea typeface="Zeitung Micro Pro" panose="020B050304000008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18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C63E26B9-97E0-7359-98B1-CC6ADB2669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2FE88EF-AEE3-44B2-6732-993E8091FE2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64B8F5E-2A3A-C26E-23A0-AEFC97EA37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89389" y="4942936"/>
              <a:ext cx="1889306" cy="1621766"/>
            </a:xfrm>
            <a:custGeom>
              <a:avLst/>
              <a:gdLst>
                <a:gd name="connsiteX0" fmla="*/ 60385 w 1889306"/>
                <a:gd name="connsiteY0" fmla="*/ 129396 h 1621766"/>
                <a:gd name="connsiteX1" fmla="*/ 17253 w 1889306"/>
                <a:gd name="connsiteY1" fmla="*/ 276045 h 1621766"/>
                <a:gd name="connsiteX2" fmla="*/ 25879 w 1889306"/>
                <a:gd name="connsiteY2" fmla="*/ 388189 h 1621766"/>
                <a:gd name="connsiteX3" fmla="*/ 69011 w 1889306"/>
                <a:gd name="connsiteY3" fmla="*/ 534838 h 1621766"/>
                <a:gd name="connsiteX4" fmla="*/ 43132 w 1889306"/>
                <a:gd name="connsiteY4" fmla="*/ 750498 h 1621766"/>
                <a:gd name="connsiteX5" fmla="*/ 25879 w 1889306"/>
                <a:gd name="connsiteY5" fmla="*/ 897147 h 1621766"/>
                <a:gd name="connsiteX6" fmla="*/ 0 w 1889306"/>
                <a:gd name="connsiteY6" fmla="*/ 983411 h 1621766"/>
                <a:gd name="connsiteX7" fmla="*/ 17253 w 1889306"/>
                <a:gd name="connsiteY7" fmla="*/ 1319841 h 1621766"/>
                <a:gd name="connsiteX8" fmla="*/ 25879 w 1889306"/>
                <a:gd name="connsiteY8" fmla="*/ 1345721 h 1621766"/>
                <a:gd name="connsiteX9" fmla="*/ 60385 w 1889306"/>
                <a:gd name="connsiteY9" fmla="*/ 1414732 h 1621766"/>
                <a:gd name="connsiteX10" fmla="*/ 86264 w 1889306"/>
                <a:gd name="connsiteY10" fmla="*/ 1449238 h 1621766"/>
                <a:gd name="connsiteX11" fmla="*/ 138022 w 1889306"/>
                <a:gd name="connsiteY11" fmla="*/ 1509622 h 1621766"/>
                <a:gd name="connsiteX12" fmla="*/ 207034 w 1889306"/>
                <a:gd name="connsiteY12" fmla="*/ 1544128 h 1621766"/>
                <a:gd name="connsiteX13" fmla="*/ 345056 w 1889306"/>
                <a:gd name="connsiteY13" fmla="*/ 1621766 h 1621766"/>
                <a:gd name="connsiteX14" fmla="*/ 810883 w 1889306"/>
                <a:gd name="connsiteY14" fmla="*/ 1613139 h 1621766"/>
                <a:gd name="connsiteX15" fmla="*/ 871268 w 1889306"/>
                <a:gd name="connsiteY15" fmla="*/ 1595887 h 1621766"/>
                <a:gd name="connsiteX16" fmla="*/ 1095554 w 1889306"/>
                <a:gd name="connsiteY16" fmla="*/ 1587260 h 1621766"/>
                <a:gd name="connsiteX17" fmla="*/ 1259456 w 1889306"/>
                <a:gd name="connsiteY17" fmla="*/ 1578634 h 1621766"/>
                <a:gd name="connsiteX18" fmla="*/ 1319841 w 1889306"/>
                <a:gd name="connsiteY18" fmla="*/ 1570007 h 1621766"/>
                <a:gd name="connsiteX19" fmla="*/ 1820173 w 1889306"/>
                <a:gd name="connsiteY19" fmla="*/ 1544128 h 1621766"/>
                <a:gd name="connsiteX20" fmla="*/ 1828800 w 1889306"/>
                <a:gd name="connsiteY20" fmla="*/ 1483743 h 1621766"/>
                <a:gd name="connsiteX21" fmla="*/ 1863305 w 1889306"/>
                <a:gd name="connsiteY21" fmla="*/ 1328468 h 1621766"/>
                <a:gd name="connsiteX22" fmla="*/ 1871932 w 1889306"/>
                <a:gd name="connsiteY22" fmla="*/ 1207698 h 1621766"/>
                <a:gd name="connsiteX23" fmla="*/ 1871932 w 1889306"/>
                <a:gd name="connsiteY23" fmla="*/ 1061049 h 1621766"/>
                <a:gd name="connsiteX24" fmla="*/ 1820173 w 1889306"/>
                <a:gd name="connsiteY24" fmla="*/ 983411 h 1621766"/>
                <a:gd name="connsiteX25" fmla="*/ 1777041 w 1889306"/>
                <a:gd name="connsiteY25" fmla="*/ 923026 h 1621766"/>
                <a:gd name="connsiteX26" fmla="*/ 1708030 w 1889306"/>
                <a:gd name="connsiteY26" fmla="*/ 854015 h 1621766"/>
                <a:gd name="connsiteX27" fmla="*/ 1673524 w 1889306"/>
                <a:gd name="connsiteY27" fmla="*/ 802256 h 1621766"/>
                <a:gd name="connsiteX28" fmla="*/ 1561381 w 1889306"/>
                <a:gd name="connsiteY28" fmla="*/ 707366 h 1621766"/>
                <a:gd name="connsiteX29" fmla="*/ 1466490 w 1889306"/>
                <a:gd name="connsiteY29" fmla="*/ 698739 h 1621766"/>
                <a:gd name="connsiteX30" fmla="*/ 1397479 w 1889306"/>
                <a:gd name="connsiteY30" fmla="*/ 681487 h 1621766"/>
                <a:gd name="connsiteX31" fmla="*/ 1293962 w 1889306"/>
                <a:gd name="connsiteY31" fmla="*/ 672860 h 1621766"/>
                <a:gd name="connsiteX32" fmla="*/ 1224951 w 1889306"/>
                <a:gd name="connsiteY32" fmla="*/ 638355 h 1621766"/>
                <a:gd name="connsiteX33" fmla="*/ 1121434 w 1889306"/>
                <a:gd name="connsiteY33" fmla="*/ 577970 h 1621766"/>
                <a:gd name="connsiteX34" fmla="*/ 1052422 w 1889306"/>
                <a:gd name="connsiteY34" fmla="*/ 457200 h 1621766"/>
                <a:gd name="connsiteX35" fmla="*/ 1009290 w 1889306"/>
                <a:gd name="connsiteY35" fmla="*/ 379562 h 1621766"/>
                <a:gd name="connsiteX36" fmla="*/ 897147 w 1889306"/>
                <a:gd name="connsiteY36" fmla="*/ 241539 h 1621766"/>
                <a:gd name="connsiteX37" fmla="*/ 810883 w 1889306"/>
                <a:gd name="connsiteY37" fmla="*/ 172528 h 1621766"/>
                <a:gd name="connsiteX38" fmla="*/ 690113 w 1889306"/>
                <a:gd name="connsiteY38" fmla="*/ 60385 h 1621766"/>
                <a:gd name="connsiteX39" fmla="*/ 586596 w 1889306"/>
                <a:gd name="connsiteY39" fmla="*/ 8626 h 1621766"/>
                <a:gd name="connsiteX40" fmla="*/ 500332 w 1889306"/>
                <a:gd name="connsiteY40" fmla="*/ 0 h 1621766"/>
                <a:gd name="connsiteX41" fmla="*/ 267419 w 1889306"/>
                <a:gd name="connsiteY41" fmla="*/ 17253 h 1621766"/>
                <a:gd name="connsiteX42" fmla="*/ 163902 w 1889306"/>
                <a:gd name="connsiteY42" fmla="*/ 43132 h 1621766"/>
                <a:gd name="connsiteX43" fmla="*/ 112143 w 1889306"/>
                <a:gd name="connsiteY43" fmla="*/ 51758 h 1621766"/>
                <a:gd name="connsiteX44" fmla="*/ 86264 w 1889306"/>
                <a:gd name="connsiteY44" fmla="*/ 86264 h 1621766"/>
                <a:gd name="connsiteX45" fmla="*/ 77637 w 1889306"/>
                <a:gd name="connsiteY45" fmla="*/ 112143 h 1621766"/>
                <a:gd name="connsiteX46" fmla="*/ 60385 w 1889306"/>
                <a:gd name="connsiteY46" fmla="*/ 129396 h 162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9306" h="1621766">
                  <a:moveTo>
                    <a:pt x="60385" y="129396"/>
                  </a:moveTo>
                  <a:cubicBezTo>
                    <a:pt x="50321" y="156713"/>
                    <a:pt x="57342" y="215910"/>
                    <a:pt x="17253" y="276045"/>
                  </a:cubicBezTo>
                  <a:cubicBezTo>
                    <a:pt x="20128" y="313426"/>
                    <a:pt x="19956" y="351168"/>
                    <a:pt x="25879" y="388189"/>
                  </a:cubicBezTo>
                  <a:cubicBezTo>
                    <a:pt x="37733" y="462277"/>
                    <a:pt x="46290" y="478035"/>
                    <a:pt x="69011" y="534838"/>
                  </a:cubicBezTo>
                  <a:cubicBezTo>
                    <a:pt x="49746" y="843098"/>
                    <a:pt x="75553" y="545173"/>
                    <a:pt x="43132" y="750498"/>
                  </a:cubicBezTo>
                  <a:cubicBezTo>
                    <a:pt x="37592" y="785581"/>
                    <a:pt x="34996" y="858400"/>
                    <a:pt x="25879" y="897147"/>
                  </a:cubicBezTo>
                  <a:cubicBezTo>
                    <a:pt x="19003" y="926370"/>
                    <a:pt x="8626" y="954656"/>
                    <a:pt x="0" y="983411"/>
                  </a:cubicBezTo>
                  <a:cubicBezTo>
                    <a:pt x="5751" y="1095554"/>
                    <a:pt x="9253" y="1207836"/>
                    <a:pt x="17253" y="1319841"/>
                  </a:cubicBezTo>
                  <a:cubicBezTo>
                    <a:pt x="17901" y="1328911"/>
                    <a:pt x="22116" y="1337443"/>
                    <a:pt x="25879" y="1345721"/>
                  </a:cubicBezTo>
                  <a:cubicBezTo>
                    <a:pt x="36522" y="1369135"/>
                    <a:pt x="44954" y="1394157"/>
                    <a:pt x="60385" y="1414732"/>
                  </a:cubicBezTo>
                  <a:cubicBezTo>
                    <a:pt x="69011" y="1426234"/>
                    <a:pt x="77160" y="1438110"/>
                    <a:pt x="86264" y="1449238"/>
                  </a:cubicBezTo>
                  <a:cubicBezTo>
                    <a:pt x="103051" y="1469756"/>
                    <a:pt x="117176" y="1493244"/>
                    <a:pt x="138022" y="1509622"/>
                  </a:cubicBezTo>
                  <a:cubicBezTo>
                    <a:pt x="158246" y="1525512"/>
                    <a:pt x="185888" y="1529488"/>
                    <a:pt x="207034" y="1544128"/>
                  </a:cubicBezTo>
                  <a:cubicBezTo>
                    <a:pt x="336625" y="1633845"/>
                    <a:pt x="127337" y="1542594"/>
                    <a:pt x="345056" y="1621766"/>
                  </a:cubicBezTo>
                  <a:cubicBezTo>
                    <a:pt x="500332" y="1618890"/>
                    <a:pt x="655768" y="1620768"/>
                    <a:pt x="810883" y="1613139"/>
                  </a:cubicBezTo>
                  <a:cubicBezTo>
                    <a:pt x="831791" y="1612111"/>
                    <a:pt x="850420" y="1597782"/>
                    <a:pt x="871268" y="1595887"/>
                  </a:cubicBezTo>
                  <a:cubicBezTo>
                    <a:pt x="945778" y="1589113"/>
                    <a:pt x="1020811" y="1590582"/>
                    <a:pt x="1095554" y="1587260"/>
                  </a:cubicBezTo>
                  <a:lnTo>
                    <a:pt x="1259456" y="1578634"/>
                  </a:lnTo>
                  <a:cubicBezTo>
                    <a:pt x="1279584" y="1575758"/>
                    <a:pt x="1299547" y="1571256"/>
                    <a:pt x="1319841" y="1570007"/>
                  </a:cubicBezTo>
                  <a:cubicBezTo>
                    <a:pt x="1486526" y="1559749"/>
                    <a:pt x="1655521" y="1572035"/>
                    <a:pt x="1820173" y="1544128"/>
                  </a:cubicBezTo>
                  <a:cubicBezTo>
                    <a:pt x="1840220" y="1540730"/>
                    <a:pt x="1826424" y="1503936"/>
                    <a:pt x="1828800" y="1483743"/>
                  </a:cubicBezTo>
                  <a:cubicBezTo>
                    <a:pt x="1842718" y="1365439"/>
                    <a:pt x="1824858" y="1430993"/>
                    <a:pt x="1863305" y="1328468"/>
                  </a:cubicBezTo>
                  <a:cubicBezTo>
                    <a:pt x="1866181" y="1288211"/>
                    <a:pt x="1867475" y="1247810"/>
                    <a:pt x="1871932" y="1207698"/>
                  </a:cubicBezTo>
                  <a:cubicBezTo>
                    <a:pt x="1882103" y="1116163"/>
                    <a:pt x="1905335" y="1250337"/>
                    <a:pt x="1871932" y="1061049"/>
                  </a:cubicBezTo>
                  <a:cubicBezTo>
                    <a:pt x="1867440" y="1035591"/>
                    <a:pt x="1832653" y="1000051"/>
                    <a:pt x="1820173" y="983411"/>
                  </a:cubicBezTo>
                  <a:cubicBezTo>
                    <a:pt x="1805332" y="963622"/>
                    <a:pt x="1793241" y="941719"/>
                    <a:pt x="1777041" y="923026"/>
                  </a:cubicBezTo>
                  <a:cubicBezTo>
                    <a:pt x="1755735" y="898442"/>
                    <a:pt x="1729202" y="878715"/>
                    <a:pt x="1708030" y="854015"/>
                  </a:cubicBezTo>
                  <a:cubicBezTo>
                    <a:pt x="1694536" y="838271"/>
                    <a:pt x="1686167" y="818691"/>
                    <a:pt x="1673524" y="802256"/>
                  </a:cubicBezTo>
                  <a:cubicBezTo>
                    <a:pt x="1642796" y="762309"/>
                    <a:pt x="1613199" y="721760"/>
                    <a:pt x="1561381" y="707366"/>
                  </a:cubicBezTo>
                  <a:cubicBezTo>
                    <a:pt x="1530779" y="698865"/>
                    <a:pt x="1498120" y="701615"/>
                    <a:pt x="1466490" y="698739"/>
                  </a:cubicBezTo>
                  <a:cubicBezTo>
                    <a:pt x="1443486" y="692988"/>
                    <a:pt x="1420928" y="685004"/>
                    <a:pt x="1397479" y="681487"/>
                  </a:cubicBezTo>
                  <a:cubicBezTo>
                    <a:pt x="1363237" y="676351"/>
                    <a:pt x="1327553" y="681258"/>
                    <a:pt x="1293962" y="672860"/>
                  </a:cubicBezTo>
                  <a:cubicBezTo>
                    <a:pt x="1269011" y="666622"/>
                    <a:pt x="1247367" y="650964"/>
                    <a:pt x="1224951" y="638355"/>
                  </a:cubicBezTo>
                  <a:cubicBezTo>
                    <a:pt x="1065128" y="548455"/>
                    <a:pt x="1218080" y="626292"/>
                    <a:pt x="1121434" y="577970"/>
                  </a:cubicBezTo>
                  <a:lnTo>
                    <a:pt x="1052422" y="457200"/>
                  </a:lnTo>
                  <a:cubicBezTo>
                    <a:pt x="1037855" y="431427"/>
                    <a:pt x="1027959" y="402539"/>
                    <a:pt x="1009290" y="379562"/>
                  </a:cubicBezTo>
                  <a:cubicBezTo>
                    <a:pt x="971909" y="333554"/>
                    <a:pt x="934901" y="287241"/>
                    <a:pt x="897147" y="241539"/>
                  </a:cubicBezTo>
                  <a:cubicBezTo>
                    <a:pt x="840390" y="172833"/>
                    <a:pt x="869892" y="187281"/>
                    <a:pt x="810883" y="172528"/>
                  </a:cubicBezTo>
                  <a:cubicBezTo>
                    <a:pt x="779547" y="141192"/>
                    <a:pt x="727600" y="86157"/>
                    <a:pt x="690113" y="60385"/>
                  </a:cubicBezTo>
                  <a:cubicBezTo>
                    <a:pt x="684789" y="56725"/>
                    <a:pt x="615908" y="13136"/>
                    <a:pt x="586596" y="8626"/>
                  </a:cubicBezTo>
                  <a:cubicBezTo>
                    <a:pt x="558034" y="4232"/>
                    <a:pt x="529087" y="2875"/>
                    <a:pt x="500332" y="0"/>
                  </a:cubicBezTo>
                  <a:cubicBezTo>
                    <a:pt x="422694" y="5751"/>
                    <a:pt x="344637" y="7353"/>
                    <a:pt x="267419" y="17253"/>
                  </a:cubicBezTo>
                  <a:cubicBezTo>
                    <a:pt x="232140" y="21776"/>
                    <a:pt x="198623" y="35416"/>
                    <a:pt x="163902" y="43132"/>
                  </a:cubicBezTo>
                  <a:cubicBezTo>
                    <a:pt x="146828" y="46926"/>
                    <a:pt x="129396" y="48883"/>
                    <a:pt x="112143" y="51758"/>
                  </a:cubicBezTo>
                  <a:cubicBezTo>
                    <a:pt x="103517" y="63260"/>
                    <a:pt x="93397" y="73781"/>
                    <a:pt x="86264" y="86264"/>
                  </a:cubicBezTo>
                  <a:cubicBezTo>
                    <a:pt x="81753" y="94159"/>
                    <a:pt x="81704" y="104010"/>
                    <a:pt x="77637" y="112143"/>
                  </a:cubicBezTo>
                  <a:cubicBezTo>
                    <a:pt x="73001" y="121416"/>
                    <a:pt x="70449" y="102079"/>
                    <a:pt x="60385" y="1293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AD6450D-67BD-0A6D-8425-6F57616F9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011878" y="4942936"/>
            <a:ext cx="1784517" cy="1823737"/>
          </a:xfrm>
          <a:prstGeom prst="rect">
            <a:avLst/>
          </a:prstGeom>
        </p:spPr>
      </p:pic>
      <p:pic>
        <p:nvPicPr>
          <p:cNvPr id="2" name="Image 1" descr="Une image contenant texte, conception, voile&#10;&#10;Description générée automatiquement">
            <a:extLst>
              <a:ext uri="{FF2B5EF4-FFF2-40B4-BE49-F238E27FC236}">
                <a16:creationId xmlns:a16="http://schemas.microsoft.com/office/drawing/2014/main" id="{EF1154D2-DBA5-C6DC-C4B6-2B0B2F4A21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743278"/>
            <a:ext cx="7946369" cy="59440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2D08EE-B652-0FC7-16AC-A9E60B7ACC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472" b="19673"/>
          <a:stretch/>
        </p:blipFill>
        <p:spPr>
          <a:xfrm>
            <a:off x="1621536" y="2943109"/>
            <a:ext cx="8705088" cy="971782"/>
          </a:xfrm>
          <a:prstGeom prst="rect">
            <a:avLst/>
          </a:prstGeom>
        </p:spPr>
      </p:pic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59D4962C-810C-3CAC-88EE-EFCC7A97F622}"/>
              </a:ext>
            </a:extLst>
          </p:cNvPr>
          <p:cNvSpPr txBox="1">
            <a:spLocks/>
          </p:cNvSpPr>
          <p:nvPr/>
        </p:nvSpPr>
        <p:spPr>
          <a:xfrm>
            <a:off x="931122" y="2221326"/>
            <a:ext cx="10012771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dirty="0">
                <a:ln>
                  <a:solidFill>
                    <a:schemeClr val="bg1"/>
                  </a:solidFill>
                </a:ln>
                <a:noFill/>
                <a:latin typeface="Zeitung Micro Pro" panose="020B0503040000080004" pitchFamily="34" charset="0"/>
                <a:ea typeface="Zeitung Micro Pro" panose="020B0503040000080004" pitchFamily="34" charset="0"/>
              </a:rPr>
              <a:t>En</a:t>
            </a:r>
            <a:r>
              <a:rPr lang="fr-FR" sz="7200" dirty="0">
                <a:latin typeface="Zeitung Micro Pro" panose="020B0503040000080004" pitchFamily="34" charset="0"/>
                <a:ea typeface="Zeitung Micro Pro" panose="020B0503040000080004" pitchFamily="34" charset="0"/>
              </a:rPr>
              <a:t> avant-première</a:t>
            </a:r>
          </a:p>
        </p:txBody>
      </p:sp>
    </p:spTree>
    <p:extLst>
      <p:ext uri="{BB962C8B-B14F-4D97-AF65-F5344CB8AC3E}">
        <p14:creationId xmlns:p14="http://schemas.microsoft.com/office/powerpoint/2010/main" val="967265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1" y="236104"/>
            <a:ext cx="9177903" cy="28291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AVANT-PREMIÈRE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: le nouvel outil du SNADEOS CFTC pour les ADD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21" name="Image 20" descr="Une image contenant texte, conception, voile&#10;&#10;Description générée automatiquement">
            <a:extLst>
              <a:ext uri="{FF2B5EF4-FFF2-40B4-BE49-F238E27FC236}">
                <a16:creationId xmlns:a16="http://schemas.microsoft.com/office/drawing/2014/main" id="{8AE7C857-1102-A24F-529A-E6C624042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743278"/>
            <a:ext cx="7946369" cy="59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99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1" y="236104"/>
            <a:ext cx="9177903" cy="28291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AVANT-PREMIÈRE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: le nouvel outil du SNADEOS CFTC pour les ADD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66DC139E-A9D2-573E-AC89-7A35F63FE971}"/>
              </a:ext>
            </a:extLst>
          </p:cNvPr>
          <p:cNvSpPr txBox="1">
            <a:spLocks/>
          </p:cNvSpPr>
          <p:nvPr/>
        </p:nvSpPr>
        <p:spPr>
          <a:xfrm>
            <a:off x="2580969" y="4481080"/>
            <a:ext cx="2416188" cy="965753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guide gratuit</a:t>
            </a:r>
          </a:p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rédigé par les ADD </a:t>
            </a:r>
          </a:p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pour les ADD</a:t>
            </a:r>
          </a:p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de </a:t>
            </a:r>
            <a:r>
              <a:rPr lang="fr-FR" sz="1600" b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la Sécurité sociale</a:t>
            </a:r>
            <a:endParaRPr lang="fr-FR" sz="1600" b="0" dirty="0">
              <a:solidFill>
                <a:schemeClr val="tx1"/>
              </a:solidFill>
              <a:latin typeface="Axiforma Book" panose="00000400000000000000" pitchFamily="2" charset="0"/>
              <a:ea typeface="Zeitung Micro Pro" panose="020B0503040000080004" pitchFamily="34" charset="0"/>
            </a:endParaRPr>
          </a:p>
          <a:p>
            <a:pPr marL="285750" lvl="1" indent="-285750">
              <a:lnSpc>
                <a:spcPct val="100000"/>
              </a:lnSpc>
              <a:buClr>
                <a:srgbClr val="F05B78"/>
              </a:buClr>
              <a:buSzPct val="200000"/>
              <a:buFont typeface="Arial" panose="020B0604020202020204" pitchFamily="34" charset="0"/>
              <a:buChar char="•"/>
            </a:pPr>
            <a:endParaRPr lang="fr-FR" sz="1600" b="0" dirty="0">
              <a:solidFill>
                <a:srgbClr val="103E94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  <a:p>
            <a:pPr lvl="1">
              <a:lnSpc>
                <a:spcPct val="100000"/>
              </a:lnSpc>
              <a:buClr>
                <a:srgbClr val="F05B78"/>
              </a:buClr>
              <a:buSzPct val="200000"/>
            </a:pPr>
            <a:endParaRPr lang="fr-FR" sz="1200" b="0" dirty="0">
              <a:solidFill>
                <a:srgbClr val="103E94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9A4180C-F41C-58FC-6FED-CA850910F72B}"/>
              </a:ext>
            </a:extLst>
          </p:cNvPr>
          <p:cNvSpPr/>
          <p:nvPr/>
        </p:nvSpPr>
        <p:spPr>
          <a:xfrm>
            <a:off x="2795416" y="2327154"/>
            <a:ext cx="1987297" cy="1987297"/>
          </a:xfrm>
          <a:prstGeom prst="ellipse">
            <a:avLst/>
          </a:prstGeom>
          <a:solidFill>
            <a:srgbClr val="07509F">
              <a:alpha val="2545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F8DF0AF-055D-C4DA-B7A3-A39B690C5012}"/>
              </a:ext>
            </a:extLst>
          </p:cNvPr>
          <p:cNvSpPr/>
          <p:nvPr/>
        </p:nvSpPr>
        <p:spPr>
          <a:xfrm>
            <a:off x="5666790" y="2327153"/>
            <a:ext cx="1987297" cy="1987297"/>
          </a:xfrm>
          <a:prstGeom prst="ellipse">
            <a:avLst/>
          </a:prstGeom>
          <a:solidFill>
            <a:srgbClr val="F05B78">
              <a:alpha val="2545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F08F1F3-B629-1D52-2E70-44E7FE5070D7}"/>
              </a:ext>
            </a:extLst>
          </p:cNvPr>
          <p:cNvSpPr/>
          <p:nvPr/>
        </p:nvSpPr>
        <p:spPr>
          <a:xfrm>
            <a:off x="8538164" y="2327153"/>
            <a:ext cx="1987297" cy="1987297"/>
          </a:xfrm>
          <a:prstGeom prst="ellipse">
            <a:avLst/>
          </a:prstGeom>
          <a:solidFill>
            <a:srgbClr val="20B29E">
              <a:alpha val="2545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798B8C9A-F482-82FA-6149-8A577667E777}"/>
              </a:ext>
            </a:extLst>
          </p:cNvPr>
          <p:cNvSpPr txBox="1">
            <a:spLocks/>
          </p:cNvSpPr>
          <p:nvPr/>
        </p:nvSpPr>
        <p:spPr>
          <a:xfrm>
            <a:off x="2213171" y="1198906"/>
            <a:ext cx="9716701" cy="118791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3600" b="0" dirty="0">
                <a:solidFill>
                  <a:srgbClr val="103E94"/>
                </a:solidFill>
                <a:latin typeface="Axiforma" pitchFamily="2" charset="77"/>
                <a:ea typeface="Zeitung Micro Pro" panose="020B0503040000080004" pitchFamily="34" charset="0"/>
              </a:rPr>
              <a:t>Un </a:t>
            </a:r>
            <a:r>
              <a:rPr lang="fr-FR" sz="3600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guide</a:t>
            </a:r>
            <a:r>
              <a:rPr lang="fr-FR" sz="3600" b="0" dirty="0">
                <a:solidFill>
                  <a:srgbClr val="103E94"/>
                </a:solidFill>
                <a:latin typeface="Axiforma" pitchFamily="2" charset="77"/>
                <a:ea typeface="Zeitung Micro Pro" panose="020B0503040000080004" pitchFamily="34" charset="0"/>
              </a:rPr>
              <a:t> sur la</a:t>
            </a:r>
            <a:r>
              <a:rPr lang="fr-FR" sz="3600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 </a:t>
            </a:r>
            <a:r>
              <a:rPr lang="fr-FR" sz="3600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convention collective </a:t>
            </a:r>
          </a:p>
        </p:txBody>
      </p:sp>
      <p:sp>
        <p:nvSpPr>
          <p:cNvPr id="2" name="Espace réservé du texte 9">
            <a:extLst>
              <a:ext uri="{FF2B5EF4-FFF2-40B4-BE49-F238E27FC236}">
                <a16:creationId xmlns:a16="http://schemas.microsoft.com/office/drawing/2014/main" id="{9A5D0105-C10C-42AC-DA20-50C4F3B13348}"/>
              </a:ext>
            </a:extLst>
          </p:cNvPr>
          <p:cNvSpPr txBox="1">
            <a:spLocks/>
          </p:cNvSpPr>
          <p:nvPr/>
        </p:nvSpPr>
        <p:spPr>
          <a:xfrm>
            <a:off x="3207881" y="2837924"/>
            <a:ext cx="1162365" cy="965753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6600" dirty="0">
                <a:solidFill>
                  <a:srgbClr val="07509F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1</a:t>
            </a:r>
            <a:endParaRPr lang="fr-FR" sz="3200" b="0" dirty="0">
              <a:solidFill>
                <a:srgbClr val="07509F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E08923D4-5239-579F-50E4-0C045325A3F0}"/>
              </a:ext>
            </a:extLst>
          </p:cNvPr>
          <p:cNvSpPr txBox="1">
            <a:spLocks/>
          </p:cNvSpPr>
          <p:nvPr/>
        </p:nvSpPr>
        <p:spPr>
          <a:xfrm>
            <a:off x="6079255" y="2837924"/>
            <a:ext cx="1162365" cy="965753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6600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4</a:t>
            </a:r>
            <a:endParaRPr lang="fr-FR" sz="3200" b="0" dirty="0">
              <a:solidFill>
                <a:srgbClr val="F05B78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43A8C82F-1845-DA09-6A59-55882FE3FADA}"/>
              </a:ext>
            </a:extLst>
          </p:cNvPr>
          <p:cNvSpPr txBox="1">
            <a:spLocks/>
          </p:cNvSpPr>
          <p:nvPr/>
        </p:nvSpPr>
        <p:spPr>
          <a:xfrm>
            <a:off x="8538165" y="2897590"/>
            <a:ext cx="1987296" cy="965753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5400" dirty="0">
                <a:solidFill>
                  <a:srgbClr val="20B29E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300</a:t>
            </a:r>
            <a:endParaRPr lang="fr-FR" sz="2400" b="0" dirty="0">
              <a:solidFill>
                <a:srgbClr val="20B29E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2127BA67-4265-88DD-E311-3D1BCFF5626C}"/>
              </a:ext>
            </a:extLst>
          </p:cNvPr>
          <p:cNvSpPr txBox="1">
            <a:spLocks/>
          </p:cNvSpPr>
          <p:nvPr/>
        </p:nvSpPr>
        <p:spPr>
          <a:xfrm>
            <a:off x="8281747" y="4481079"/>
            <a:ext cx="2416188" cy="965753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questions/réponses pour répondre </a:t>
            </a:r>
          </a:p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aux questions </a:t>
            </a:r>
          </a:p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les plus souvent posées par les ADD </a:t>
            </a:r>
            <a:endParaRPr lang="fr-FR" sz="1200" b="0" dirty="0">
              <a:solidFill>
                <a:srgbClr val="103E94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sp>
        <p:nvSpPr>
          <p:cNvPr id="20" name="Espace réservé du texte 9">
            <a:extLst>
              <a:ext uri="{FF2B5EF4-FFF2-40B4-BE49-F238E27FC236}">
                <a16:creationId xmlns:a16="http://schemas.microsoft.com/office/drawing/2014/main" id="{31F8B785-D12D-C61B-7065-BAE057AA14CE}"/>
              </a:ext>
            </a:extLst>
          </p:cNvPr>
          <p:cNvSpPr txBox="1">
            <a:spLocks/>
          </p:cNvSpPr>
          <p:nvPr/>
        </p:nvSpPr>
        <p:spPr>
          <a:xfrm>
            <a:off x="5452343" y="4477840"/>
            <a:ext cx="2416188" cy="965753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grandes parties pour couvrir l’ensemble des sujets abordés par la convention collective</a:t>
            </a:r>
          </a:p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endParaRPr lang="fr-FR" sz="1000" b="0" dirty="0">
              <a:solidFill>
                <a:schemeClr val="tx1"/>
              </a:solidFill>
              <a:latin typeface="Axiforma Book" panose="00000400000000000000" pitchFamily="2" charset="0"/>
              <a:ea typeface="Zeitung Micro Pro" panose="020B0503040000080004" pitchFamily="34" charset="0"/>
            </a:endParaRPr>
          </a:p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05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(Rémunération, évolution professionnelles, temps de travail </a:t>
            </a:r>
          </a:p>
          <a:p>
            <a:pPr lvl="1" algn="ctr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05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et fin de contrat)</a:t>
            </a:r>
            <a:endParaRPr lang="fr-FR" sz="900" b="0" dirty="0">
              <a:solidFill>
                <a:srgbClr val="103E94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6627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1" y="236104"/>
            <a:ext cx="9177903" cy="28291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| AVANT-PREMIÈRE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: le nouvel outil du SNADEOS CFTC pour les ADD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sp>
        <p:nvSpPr>
          <p:cNvPr id="2" name="Espace réservé du texte 9">
            <a:extLst>
              <a:ext uri="{FF2B5EF4-FFF2-40B4-BE49-F238E27FC236}">
                <a16:creationId xmlns:a16="http://schemas.microsoft.com/office/drawing/2014/main" id="{9A5D0105-C10C-42AC-DA20-50C4F3B13348}"/>
              </a:ext>
            </a:extLst>
          </p:cNvPr>
          <p:cNvSpPr txBox="1">
            <a:spLocks/>
          </p:cNvSpPr>
          <p:nvPr/>
        </p:nvSpPr>
        <p:spPr>
          <a:xfrm>
            <a:off x="2060771" y="830529"/>
            <a:ext cx="9177903" cy="3293860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3600" b="0" dirty="0">
                <a:solidFill>
                  <a:srgbClr val="103E94"/>
                </a:solidFill>
                <a:latin typeface="Axiforma" pitchFamily="2" charset="77"/>
                <a:ea typeface="Zeitung Micro Pro" panose="020B0503040000080004" pitchFamily="34" charset="0"/>
              </a:rPr>
              <a:t>Demandez </a:t>
            </a:r>
            <a:r>
              <a:rPr lang="fr-FR" sz="3600" dirty="0">
                <a:solidFill>
                  <a:srgbClr val="20B29E"/>
                </a:solidFill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votre</a:t>
            </a:r>
            <a:r>
              <a:rPr lang="fr-FR" sz="3600" dirty="0">
                <a:solidFill>
                  <a:srgbClr val="103E94"/>
                </a:solidFill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sz="3600" dirty="0">
                <a:solidFill>
                  <a:srgbClr val="103E94"/>
                </a:solidFill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exemplaire numérique</a:t>
            </a:r>
            <a:r>
              <a:rPr lang="fr-FR" sz="3600" b="0" dirty="0">
                <a:solidFill>
                  <a:srgbClr val="103E94"/>
                </a:solidFill>
                <a:latin typeface="Axiforma" pitchFamily="2" charset="77"/>
                <a:ea typeface="Zeitung Micro Pro" panose="020B0503040000080004" pitchFamily="34" charset="0"/>
              </a:rPr>
              <a:t> dès </a:t>
            </a:r>
            <a:r>
              <a:rPr lang="fr-FR" sz="3600" dirty="0">
                <a:solidFill>
                  <a:srgbClr val="20B29E"/>
                </a:solidFill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maintenant</a:t>
            </a:r>
            <a:r>
              <a:rPr lang="fr-FR" sz="3600" b="0" dirty="0">
                <a:solidFill>
                  <a:srgbClr val="103E94"/>
                </a:solidFill>
                <a:latin typeface="Axiforma" pitchFamily="2" charset="77"/>
                <a:ea typeface="Zeitung Micro Pro" panose="020B0503040000080004" pitchFamily="34" charset="0"/>
              </a:rPr>
              <a:t> </a:t>
            </a:r>
            <a:endParaRPr lang="fr-FR" sz="3600" dirty="0">
              <a:solidFill>
                <a:srgbClr val="20B29E"/>
              </a:solidFill>
              <a:latin typeface="Zeitung Micro Pro" panose="020B0503040000080004" pitchFamily="34" charset="0"/>
              <a:ea typeface="Zeitung Micro Pro" panose="020B0503040000080004" pitchFamily="34" charset="0"/>
            </a:endParaRPr>
          </a:p>
          <a:p>
            <a:pPr lvl="1">
              <a:lnSpc>
                <a:spcPct val="150000"/>
              </a:lnSpc>
              <a:buClr>
                <a:srgbClr val="F05B78"/>
              </a:buClr>
              <a:buSzPct val="200000"/>
            </a:pPr>
            <a:endParaRPr lang="fr-FR" sz="1800" b="0" dirty="0">
              <a:solidFill>
                <a:srgbClr val="103E94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  <a:p>
            <a:pPr lvl="1">
              <a:lnSpc>
                <a:spcPct val="150000"/>
              </a:lnSpc>
              <a:buClr>
                <a:srgbClr val="F05B78"/>
              </a:buClr>
              <a:buSzPct val="200000"/>
            </a:pPr>
            <a:endParaRPr lang="fr-FR" sz="1400" b="0" dirty="0">
              <a:solidFill>
                <a:srgbClr val="103E94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pic>
        <p:nvPicPr>
          <p:cNvPr id="11" name="Image 10" descr="Une image contenant Graphique, Bleu Majorelle, bleu, Bleu électrique&#10;&#10;Description générée automatiquement">
            <a:extLst>
              <a:ext uri="{FF2B5EF4-FFF2-40B4-BE49-F238E27FC236}">
                <a16:creationId xmlns:a16="http://schemas.microsoft.com/office/drawing/2014/main" id="{7276C534-9466-C552-B684-8B21060E6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26" y="2864771"/>
            <a:ext cx="2519233" cy="2519233"/>
          </a:xfrm>
          <a:prstGeom prst="rect">
            <a:avLst/>
          </a:prstGeom>
        </p:spPr>
      </p:pic>
      <p:pic>
        <p:nvPicPr>
          <p:cNvPr id="7" name="Image 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745CE5FB-030C-6167-3CD1-07347FAFE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41" y="2301693"/>
            <a:ext cx="2305337" cy="329386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2" name="Image 11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6A4E2E9C-B41D-0E5D-90F2-59E9DC96C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78" y="2301693"/>
            <a:ext cx="2316281" cy="329386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218B896B-FDF5-00F6-B04F-72343501C3A4}"/>
              </a:ext>
            </a:extLst>
          </p:cNvPr>
          <p:cNvSpPr txBox="1">
            <a:spLocks/>
          </p:cNvSpPr>
          <p:nvPr/>
        </p:nvSpPr>
        <p:spPr>
          <a:xfrm>
            <a:off x="5900939" y="2864772"/>
            <a:ext cx="2652335" cy="2519233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8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En </a:t>
            </a:r>
            <a:r>
              <a:rPr lang="fr-FR" sz="1800" dirty="0">
                <a:solidFill>
                  <a:srgbClr val="F05B78"/>
                </a:solidFill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flashant le QR code</a:t>
            </a:r>
            <a:r>
              <a:rPr lang="fr-FR" sz="18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 avec votre téléphone </a:t>
            </a:r>
          </a:p>
          <a:p>
            <a:pPr lvl="1">
              <a:lnSpc>
                <a:spcPct val="100000"/>
              </a:lnSpc>
              <a:buClr>
                <a:srgbClr val="F05B78"/>
              </a:buClr>
              <a:buSzPct val="200000"/>
            </a:pPr>
            <a:endParaRPr lang="fr-FR" sz="1800" b="0" dirty="0">
              <a:solidFill>
                <a:schemeClr val="tx1"/>
              </a:solidFill>
              <a:latin typeface="Axiforma Book" panose="00000400000000000000" pitchFamily="2" charset="0"/>
              <a:ea typeface="Zeitung Micro Pro" panose="020B0503040000080004" pitchFamily="34" charset="0"/>
            </a:endParaRPr>
          </a:p>
          <a:p>
            <a:pPr lvl="1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8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ou </a:t>
            </a:r>
          </a:p>
          <a:p>
            <a:pPr lvl="1">
              <a:lnSpc>
                <a:spcPct val="100000"/>
              </a:lnSpc>
              <a:buClr>
                <a:srgbClr val="F05B78"/>
              </a:buClr>
              <a:buSzPct val="200000"/>
            </a:pPr>
            <a:endParaRPr lang="fr-FR" sz="1800" b="0" dirty="0">
              <a:solidFill>
                <a:schemeClr val="tx1"/>
              </a:solidFill>
              <a:latin typeface="Axiforma Book" panose="00000400000000000000" pitchFamily="2" charset="0"/>
              <a:ea typeface="Zeitung Micro Pro" panose="020B0503040000080004" pitchFamily="34" charset="0"/>
            </a:endParaRPr>
          </a:p>
          <a:p>
            <a:pPr lvl="1">
              <a:lnSpc>
                <a:spcPct val="100000"/>
              </a:lnSpc>
              <a:buClr>
                <a:srgbClr val="F05B78"/>
              </a:buClr>
              <a:buSzPct val="200000"/>
            </a:pPr>
            <a:r>
              <a:rPr lang="fr-FR" sz="18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en </a:t>
            </a:r>
            <a:r>
              <a:rPr lang="fr-FR" sz="1800" dirty="0">
                <a:solidFill>
                  <a:srgbClr val="F05B78"/>
                </a:solidFill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cliquant sur le lien </a:t>
            </a:r>
            <a:r>
              <a:rPr lang="fr-FR" sz="18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qui vient d’apparaître dans le tchat de la visioconférence.</a:t>
            </a:r>
            <a:endParaRPr lang="fr-FR" sz="1000" b="0" dirty="0">
              <a:solidFill>
                <a:srgbClr val="103E94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7878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C63E26B9-97E0-7359-98B1-CC6ADB2669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2FE88EF-AEE3-44B2-6732-993E8091FE2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64B8F5E-2A3A-C26E-23A0-AEFC97EA37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89389" y="4942936"/>
              <a:ext cx="1889306" cy="1621766"/>
            </a:xfrm>
            <a:custGeom>
              <a:avLst/>
              <a:gdLst>
                <a:gd name="connsiteX0" fmla="*/ 60385 w 1889306"/>
                <a:gd name="connsiteY0" fmla="*/ 129396 h 1621766"/>
                <a:gd name="connsiteX1" fmla="*/ 17253 w 1889306"/>
                <a:gd name="connsiteY1" fmla="*/ 276045 h 1621766"/>
                <a:gd name="connsiteX2" fmla="*/ 25879 w 1889306"/>
                <a:gd name="connsiteY2" fmla="*/ 388189 h 1621766"/>
                <a:gd name="connsiteX3" fmla="*/ 69011 w 1889306"/>
                <a:gd name="connsiteY3" fmla="*/ 534838 h 1621766"/>
                <a:gd name="connsiteX4" fmla="*/ 43132 w 1889306"/>
                <a:gd name="connsiteY4" fmla="*/ 750498 h 1621766"/>
                <a:gd name="connsiteX5" fmla="*/ 25879 w 1889306"/>
                <a:gd name="connsiteY5" fmla="*/ 897147 h 1621766"/>
                <a:gd name="connsiteX6" fmla="*/ 0 w 1889306"/>
                <a:gd name="connsiteY6" fmla="*/ 983411 h 1621766"/>
                <a:gd name="connsiteX7" fmla="*/ 17253 w 1889306"/>
                <a:gd name="connsiteY7" fmla="*/ 1319841 h 1621766"/>
                <a:gd name="connsiteX8" fmla="*/ 25879 w 1889306"/>
                <a:gd name="connsiteY8" fmla="*/ 1345721 h 1621766"/>
                <a:gd name="connsiteX9" fmla="*/ 60385 w 1889306"/>
                <a:gd name="connsiteY9" fmla="*/ 1414732 h 1621766"/>
                <a:gd name="connsiteX10" fmla="*/ 86264 w 1889306"/>
                <a:gd name="connsiteY10" fmla="*/ 1449238 h 1621766"/>
                <a:gd name="connsiteX11" fmla="*/ 138022 w 1889306"/>
                <a:gd name="connsiteY11" fmla="*/ 1509622 h 1621766"/>
                <a:gd name="connsiteX12" fmla="*/ 207034 w 1889306"/>
                <a:gd name="connsiteY12" fmla="*/ 1544128 h 1621766"/>
                <a:gd name="connsiteX13" fmla="*/ 345056 w 1889306"/>
                <a:gd name="connsiteY13" fmla="*/ 1621766 h 1621766"/>
                <a:gd name="connsiteX14" fmla="*/ 810883 w 1889306"/>
                <a:gd name="connsiteY14" fmla="*/ 1613139 h 1621766"/>
                <a:gd name="connsiteX15" fmla="*/ 871268 w 1889306"/>
                <a:gd name="connsiteY15" fmla="*/ 1595887 h 1621766"/>
                <a:gd name="connsiteX16" fmla="*/ 1095554 w 1889306"/>
                <a:gd name="connsiteY16" fmla="*/ 1587260 h 1621766"/>
                <a:gd name="connsiteX17" fmla="*/ 1259456 w 1889306"/>
                <a:gd name="connsiteY17" fmla="*/ 1578634 h 1621766"/>
                <a:gd name="connsiteX18" fmla="*/ 1319841 w 1889306"/>
                <a:gd name="connsiteY18" fmla="*/ 1570007 h 1621766"/>
                <a:gd name="connsiteX19" fmla="*/ 1820173 w 1889306"/>
                <a:gd name="connsiteY19" fmla="*/ 1544128 h 1621766"/>
                <a:gd name="connsiteX20" fmla="*/ 1828800 w 1889306"/>
                <a:gd name="connsiteY20" fmla="*/ 1483743 h 1621766"/>
                <a:gd name="connsiteX21" fmla="*/ 1863305 w 1889306"/>
                <a:gd name="connsiteY21" fmla="*/ 1328468 h 1621766"/>
                <a:gd name="connsiteX22" fmla="*/ 1871932 w 1889306"/>
                <a:gd name="connsiteY22" fmla="*/ 1207698 h 1621766"/>
                <a:gd name="connsiteX23" fmla="*/ 1871932 w 1889306"/>
                <a:gd name="connsiteY23" fmla="*/ 1061049 h 1621766"/>
                <a:gd name="connsiteX24" fmla="*/ 1820173 w 1889306"/>
                <a:gd name="connsiteY24" fmla="*/ 983411 h 1621766"/>
                <a:gd name="connsiteX25" fmla="*/ 1777041 w 1889306"/>
                <a:gd name="connsiteY25" fmla="*/ 923026 h 1621766"/>
                <a:gd name="connsiteX26" fmla="*/ 1708030 w 1889306"/>
                <a:gd name="connsiteY26" fmla="*/ 854015 h 1621766"/>
                <a:gd name="connsiteX27" fmla="*/ 1673524 w 1889306"/>
                <a:gd name="connsiteY27" fmla="*/ 802256 h 1621766"/>
                <a:gd name="connsiteX28" fmla="*/ 1561381 w 1889306"/>
                <a:gd name="connsiteY28" fmla="*/ 707366 h 1621766"/>
                <a:gd name="connsiteX29" fmla="*/ 1466490 w 1889306"/>
                <a:gd name="connsiteY29" fmla="*/ 698739 h 1621766"/>
                <a:gd name="connsiteX30" fmla="*/ 1397479 w 1889306"/>
                <a:gd name="connsiteY30" fmla="*/ 681487 h 1621766"/>
                <a:gd name="connsiteX31" fmla="*/ 1293962 w 1889306"/>
                <a:gd name="connsiteY31" fmla="*/ 672860 h 1621766"/>
                <a:gd name="connsiteX32" fmla="*/ 1224951 w 1889306"/>
                <a:gd name="connsiteY32" fmla="*/ 638355 h 1621766"/>
                <a:gd name="connsiteX33" fmla="*/ 1121434 w 1889306"/>
                <a:gd name="connsiteY33" fmla="*/ 577970 h 1621766"/>
                <a:gd name="connsiteX34" fmla="*/ 1052422 w 1889306"/>
                <a:gd name="connsiteY34" fmla="*/ 457200 h 1621766"/>
                <a:gd name="connsiteX35" fmla="*/ 1009290 w 1889306"/>
                <a:gd name="connsiteY35" fmla="*/ 379562 h 1621766"/>
                <a:gd name="connsiteX36" fmla="*/ 897147 w 1889306"/>
                <a:gd name="connsiteY36" fmla="*/ 241539 h 1621766"/>
                <a:gd name="connsiteX37" fmla="*/ 810883 w 1889306"/>
                <a:gd name="connsiteY37" fmla="*/ 172528 h 1621766"/>
                <a:gd name="connsiteX38" fmla="*/ 690113 w 1889306"/>
                <a:gd name="connsiteY38" fmla="*/ 60385 h 1621766"/>
                <a:gd name="connsiteX39" fmla="*/ 586596 w 1889306"/>
                <a:gd name="connsiteY39" fmla="*/ 8626 h 1621766"/>
                <a:gd name="connsiteX40" fmla="*/ 500332 w 1889306"/>
                <a:gd name="connsiteY40" fmla="*/ 0 h 1621766"/>
                <a:gd name="connsiteX41" fmla="*/ 267419 w 1889306"/>
                <a:gd name="connsiteY41" fmla="*/ 17253 h 1621766"/>
                <a:gd name="connsiteX42" fmla="*/ 163902 w 1889306"/>
                <a:gd name="connsiteY42" fmla="*/ 43132 h 1621766"/>
                <a:gd name="connsiteX43" fmla="*/ 112143 w 1889306"/>
                <a:gd name="connsiteY43" fmla="*/ 51758 h 1621766"/>
                <a:gd name="connsiteX44" fmla="*/ 86264 w 1889306"/>
                <a:gd name="connsiteY44" fmla="*/ 86264 h 1621766"/>
                <a:gd name="connsiteX45" fmla="*/ 77637 w 1889306"/>
                <a:gd name="connsiteY45" fmla="*/ 112143 h 1621766"/>
                <a:gd name="connsiteX46" fmla="*/ 60385 w 1889306"/>
                <a:gd name="connsiteY46" fmla="*/ 129396 h 162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9306" h="1621766">
                  <a:moveTo>
                    <a:pt x="60385" y="129396"/>
                  </a:moveTo>
                  <a:cubicBezTo>
                    <a:pt x="50321" y="156713"/>
                    <a:pt x="57342" y="215910"/>
                    <a:pt x="17253" y="276045"/>
                  </a:cubicBezTo>
                  <a:cubicBezTo>
                    <a:pt x="20128" y="313426"/>
                    <a:pt x="19956" y="351168"/>
                    <a:pt x="25879" y="388189"/>
                  </a:cubicBezTo>
                  <a:cubicBezTo>
                    <a:pt x="37733" y="462277"/>
                    <a:pt x="46290" y="478035"/>
                    <a:pt x="69011" y="534838"/>
                  </a:cubicBezTo>
                  <a:cubicBezTo>
                    <a:pt x="49746" y="843098"/>
                    <a:pt x="75553" y="545173"/>
                    <a:pt x="43132" y="750498"/>
                  </a:cubicBezTo>
                  <a:cubicBezTo>
                    <a:pt x="37592" y="785581"/>
                    <a:pt x="34996" y="858400"/>
                    <a:pt x="25879" y="897147"/>
                  </a:cubicBezTo>
                  <a:cubicBezTo>
                    <a:pt x="19003" y="926370"/>
                    <a:pt x="8626" y="954656"/>
                    <a:pt x="0" y="983411"/>
                  </a:cubicBezTo>
                  <a:cubicBezTo>
                    <a:pt x="5751" y="1095554"/>
                    <a:pt x="9253" y="1207836"/>
                    <a:pt x="17253" y="1319841"/>
                  </a:cubicBezTo>
                  <a:cubicBezTo>
                    <a:pt x="17901" y="1328911"/>
                    <a:pt x="22116" y="1337443"/>
                    <a:pt x="25879" y="1345721"/>
                  </a:cubicBezTo>
                  <a:cubicBezTo>
                    <a:pt x="36522" y="1369135"/>
                    <a:pt x="44954" y="1394157"/>
                    <a:pt x="60385" y="1414732"/>
                  </a:cubicBezTo>
                  <a:cubicBezTo>
                    <a:pt x="69011" y="1426234"/>
                    <a:pt x="77160" y="1438110"/>
                    <a:pt x="86264" y="1449238"/>
                  </a:cubicBezTo>
                  <a:cubicBezTo>
                    <a:pt x="103051" y="1469756"/>
                    <a:pt x="117176" y="1493244"/>
                    <a:pt x="138022" y="1509622"/>
                  </a:cubicBezTo>
                  <a:cubicBezTo>
                    <a:pt x="158246" y="1525512"/>
                    <a:pt x="185888" y="1529488"/>
                    <a:pt x="207034" y="1544128"/>
                  </a:cubicBezTo>
                  <a:cubicBezTo>
                    <a:pt x="336625" y="1633845"/>
                    <a:pt x="127337" y="1542594"/>
                    <a:pt x="345056" y="1621766"/>
                  </a:cubicBezTo>
                  <a:cubicBezTo>
                    <a:pt x="500332" y="1618890"/>
                    <a:pt x="655768" y="1620768"/>
                    <a:pt x="810883" y="1613139"/>
                  </a:cubicBezTo>
                  <a:cubicBezTo>
                    <a:pt x="831791" y="1612111"/>
                    <a:pt x="850420" y="1597782"/>
                    <a:pt x="871268" y="1595887"/>
                  </a:cubicBezTo>
                  <a:cubicBezTo>
                    <a:pt x="945778" y="1589113"/>
                    <a:pt x="1020811" y="1590582"/>
                    <a:pt x="1095554" y="1587260"/>
                  </a:cubicBezTo>
                  <a:lnTo>
                    <a:pt x="1259456" y="1578634"/>
                  </a:lnTo>
                  <a:cubicBezTo>
                    <a:pt x="1279584" y="1575758"/>
                    <a:pt x="1299547" y="1571256"/>
                    <a:pt x="1319841" y="1570007"/>
                  </a:cubicBezTo>
                  <a:cubicBezTo>
                    <a:pt x="1486526" y="1559749"/>
                    <a:pt x="1655521" y="1572035"/>
                    <a:pt x="1820173" y="1544128"/>
                  </a:cubicBezTo>
                  <a:cubicBezTo>
                    <a:pt x="1840220" y="1540730"/>
                    <a:pt x="1826424" y="1503936"/>
                    <a:pt x="1828800" y="1483743"/>
                  </a:cubicBezTo>
                  <a:cubicBezTo>
                    <a:pt x="1842718" y="1365439"/>
                    <a:pt x="1824858" y="1430993"/>
                    <a:pt x="1863305" y="1328468"/>
                  </a:cubicBezTo>
                  <a:cubicBezTo>
                    <a:pt x="1866181" y="1288211"/>
                    <a:pt x="1867475" y="1247810"/>
                    <a:pt x="1871932" y="1207698"/>
                  </a:cubicBezTo>
                  <a:cubicBezTo>
                    <a:pt x="1882103" y="1116163"/>
                    <a:pt x="1905335" y="1250337"/>
                    <a:pt x="1871932" y="1061049"/>
                  </a:cubicBezTo>
                  <a:cubicBezTo>
                    <a:pt x="1867440" y="1035591"/>
                    <a:pt x="1832653" y="1000051"/>
                    <a:pt x="1820173" y="983411"/>
                  </a:cubicBezTo>
                  <a:cubicBezTo>
                    <a:pt x="1805332" y="963622"/>
                    <a:pt x="1793241" y="941719"/>
                    <a:pt x="1777041" y="923026"/>
                  </a:cubicBezTo>
                  <a:cubicBezTo>
                    <a:pt x="1755735" y="898442"/>
                    <a:pt x="1729202" y="878715"/>
                    <a:pt x="1708030" y="854015"/>
                  </a:cubicBezTo>
                  <a:cubicBezTo>
                    <a:pt x="1694536" y="838271"/>
                    <a:pt x="1686167" y="818691"/>
                    <a:pt x="1673524" y="802256"/>
                  </a:cubicBezTo>
                  <a:cubicBezTo>
                    <a:pt x="1642796" y="762309"/>
                    <a:pt x="1613199" y="721760"/>
                    <a:pt x="1561381" y="707366"/>
                  </a:cubicBezTo>
                  <a:cubicBezTo>
                    <a:pt x="1530779" y="698865"/>
                    <a:pt x="1498120" y="701615"/>
                    <a:pt x="1466490" y="698739"/>
                  </a:cubicBezTo>
                  <a:cubicBezTo>
                    <a:pt x="1443486" y="692988"/>
                    <a:pt x="1420928" y="685004"/>
                    <a:pt x="1397479" y="681487"/>
                  </a:cubicBezTo>
                  <a:cubicBezTo>
                    <a:pt x="1363237" y="676351"/>
                    <a:pt x="1327553" y="681258"/>
                    <a:pt x="1293962" y="672860"/>
                  </a:cubicBezTo>
                  <a:cubicBezTo>
                    <a:pt x="1269011" y="666622"/>
                    <a:pt x="1247367" y="650964"/>
                    <a:pt x="1224951" y="638355"/>
                  </a:cubicBezTo>
                  <a:cubicBezTo>
                    <a:pt x="1065128" y="548455"/>
                    <a:pt x="1218080" y="626292"/>
                    <a:pt x="1121434" y="577970"/>
                  </a:cubicBezTo>
                  <a:lnTo>
                    <a:pt x="1052422" y="457200"/>
                  </a:lnTo>
                  <a:cubicBezTo>
                    <a:pt x="1037855" y="431427"/>
                    <a:pt x="1027959" y="402539"/>
                    <a:pt x="1009290" y="379562"/>
                  </a:cubicBezTo>
                  <a:cubicBezTo>
                    <a:pt x="971909" y="333554"/>
                    <a:pt x="934901" y="287241"/>
                    <a:pt x="897147" y="241539"/>
                  </a:cubicBezTo>
                  <a:cubicBezTo>
                    <a:pt x="840390" y="172833"/>
                    <a:pt x="869892" y="187281"/>
                    <a:pt x="810883" y="172528"/>
                  </a:cubicBezTo>
                  <a:cubicBezTo>
                    <a:pt x="779547" y="141192"/>
                    <a:pt x="727600" y="86157"/>
                    <a:pt x="690113" y="60385"/>
                  </a:cubicBezTo>
                  <a:cubicBezTo>
                    <a:pt x="684789" y="56725"/>
                    <a:pt x="615908" y="13136"/>
                    <a:pt x="586596" y="8626"/>
                  </a:cubicBezTo>
                  <a:cubicBezTo>
                    <a:pt x="558034" y="4232"/>
                    <a:pt x="529087" y="2875"/>
                    <a:pt x="500332" y="0"/>
                  </a:cubicBezTo>
                  <a:cubicBezTo>
                    <a:pt x="422694" y="5751"/>
                    <a:pt x="344637" y="7353"/>
                    <a:pt x="267419" y="17253"/>
                  </a:cubicBezTo>
                  <a:cubicBezTo>
                    <a:pt x="232140" y="21776"/>
                    <a:pt x="198623" y="35416"/>
                    <a:pt x="163902" y="43132"/>
                  </a:cubicBezTo>
                  <a:cubicBezTo>
                    <a:pt x="146828" y="46926"/>
                    <a:pt x="129396" y="48883"/>
                    <a:pt x="112143" y="51758"/>
                  </a:cubicBezTo>
                  <a:cubicBezTo>
                    <a:pt x="103517" y="63260"/>
                    <a:pt x="93397" y="73781"/>
                    <a:pt x="86264" y="86264"/>
                  </a:cubicBezTo>
                  <a:cubicBezTo>
                    <a:pt x="81753" y="94159"/>
                    <a:pt x="81704" y="104010"/>
                    <a:pt x="77637" y="112143"/>
                  </a:cubicBezTo>
                  <a:cubicBezTo>
                    <a:pt x="73001" y="121416"/>
                    <a:pt x="70449" y="102079"/>
                    <a:pt x="60385" y="1293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AD6450D-67BD-0A6D-8425-6F57616F9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011878" y="4942936"/>
            <a:ext cx="1784517" cy="18237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2D08EE-B652-0FC7-16AC-A9E60B7AC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555" b="46590"/>
          <a:stretch/>
        </p:blipFill>
        <p:spPr>
          <a:xfrm>
            <a:off x="5395943" y="2943109"/>
            <a:ext cx="5223289" cy="971782"/>
          </a:xfrm>
          <a:prstGeom prst="rect">
            <a:avLst/>
          </a:prstGeom>
        </p:spPr>
      </p:pic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59D4962C-810C-3CAC-88EE-EFCC7A97F622}"/>
              </a:ext>
            </a:extLst>
          </p:cNvPr>
          <p:cNvSpPr txBox="1">
            <a:spLocks/>
          </p:cNvSpPr>
          <p:nvPr/>
        </p:nvSpPr>
        <p:spPr>
          <a:xfrm>
            <a:off x="931122" y="2221326"/>
            <a:ext cx="10012771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dirty="0">
                <a:ln>
                  <a:solidFill>
                    <a:schemeClr val="bg1"/>
                  </a:solidFill>
                </a:ln>
                <a:noFill/>
                <a:latin typeface="Zeitung Micro Pro" panose="020B0503040000080004" pitchFamily="34" charset="0"/>
                <a:ea typeface="Zeitung Micro Pro" panose="020B0503040000080004" pitchFamily="34" charset="0"/>
              </a:rPr>
              <a:t>Questions</a:t>
            </a:r>
            <a:r>
              <a:rPr lang="fr-FR" sz="7200" dirty="0">
                <a:latin typeface="Zeitung Micro Pro" panose="020B0503040000080004" pitchFamily="34" charset="0"/>
                <a:ea typeface="Zeitung Micro Pro" panose="020B0503040000080004" pitchFamily="34" charset="0"/>
              </a:rPr>
              <a:t> réponses</a:t>
            </a:r>
          </a:p>
        </p:txBody>
      </p:sp>
    </p:spTree>
    <p:extLst>
      <p:ext uri="{BB962C8B-B14F-4D97-AF65-F5344CB8AC3E}">
        <p14:creationId xmlns:p14="http://schemas.microsoft.com/office/powerpoint/2010/main" val="1969263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6E8DD24-CE97-D8F7-ABD4-5AD7B89DCD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9EC9C9-9D67-D5EB-D97D-5006A2394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550887" y="5554379"/>
            <a:ext cx="1162364" cy="11879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FA99BE-35D2-5C15-BACC-E55B80C8A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70" y="2232895"/>
            <a:ext cx="6566376" cy="3030635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A9657828-4BB7-BFD3-0585-C8A6710B16AA}"/>
              </a:ext>
            </a:extLst>
          </p:cNvPr>
          <p:cNvGrpSpPr/>
          <p:nvPr/>
        </p:nvGrpSpPr>
        <p:grpSpPr>
          <a:xfrm>
            <a:off x="4800621" y="5055901"/>
            <a:ext cx="3209523" cy="748649"/>
            <a:chOff x="4607299" y="5336317"/>
            <a:chExt cx="3209523" cy="74864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C8F53AC-4DAC-229F-F2B0-818E67335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479" b="46666"/>
            <a:stretch/>
          </p:blipFill>
          <p:spPr>
            <a:xfrm>
              <a:off x="4607299" y="5409104"/>
              <a:ext cx="3209523" cy="675862"/>
            </a:xfrm>
            <a:prstGeom prst="rect">
              <a:avLst/>
            </a:prstGeom>
          </p:spPr>
        </p:pic>
        <p:sp>
          <p:nvSpPr>
            <p:cNvPr id="14" name="Espace réservé du texte 9">
              <a:extLst>
                <a:ext uri="{FF2B5EF4-FFF2-40B4-BE49-F238E27FC236}">
                  <a16:creationId xmlns:a16="http://schemas.microsoft.com/office/drawing/2014/main" id="{813F98B1-EA57-C2AE-BA7A-3D7E5253A5B2}"/>
                </a:ext>
              </a:extLst>
            </p:cNvPr>
            <p:cNvSpPr txBox="1">
              <a:spLocks/>
            </p:cNvSpPr>
            <p:nvPr/>
          </p:nvSpPr>
          <p:spPr>
            <a:xfrm>
              <a:off x="4792401" y="5336317"/>
              <a:ext cx="2888089" cy="675862"/>
            </a:xfrm>
            <a:prstGeom prst="rect">
              <a:avLst/>
            </a:prstGeom>
          </p:spPr>
          <p:txBody>
            <a:bodyPr vert="horz" wrap="square" lIns="0" tIns="0" rIns="0" bIns="0" rtlCol="0" anchor="t" anchorCtr="0"/>
            <a:lstStyle>
              <a:defPPr>
                <a:defRPr lang="en-US"/>
              </a:defPPr>
              <a:lvl1pPr marL="0" indent="0" algn="l" defTabSz="457200" rtl="0" eaLnBrk="1" latinLnBrk="0" hangingPunct="1">
                <a:lnSpc>
                  <a:spcPts val="5500"/>
                </a:lnSpc>
                <a:spcBef>
                  <a:spcPts val="0"/>
                </a:spcBef>
                <a:buFontTx/>
                <a:buNone/>
                <a:defRPr sz="5200" b="1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0" indent="0" algn="l" defTabSz="457200" rtl="0" eaLnBrk="1" latinLnBrk="0" hangingPunct="1">
                <a:lnSpc>
                  <a:spcPts val="5500"/>
                </a:lnSpc>
                <a:spcBef>
                  <a:spcPts val="0"/>
                </a:spcBef>
                <a:buFontTx/>
                <a:buNone/>
                <a:defRPr sz="5200" b="1" kern="1200">
                  <a:solidFill>
                    <a:srgbClr val="20B2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0" indent="0" algn="l" defTabSz="457200" rtl="0" eaLnBrk="1" latinLnBrk="0" hangingPunct="1">
                <a:lnSpc>
                  <a:spcPts val="5500"/>
                </a:lnSpc>
                <a:spcBef>
                  <a:spcPts val="0"/>
                </a:spcBef>
                <a:buFontTx/>
                <a:buNone/>
                <a:defRPr sz="5200" b="1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0" indent="0" algn="l" defTabSz="457200" rtl="0" eaLnBrk="1" latinLnBrk="0" hangingPunct="1">
                <a:lnSpc>
                  <a:spcPts val="5500"/>
                </a:lnSpc>
                <a:spcBef>
                  <a:spcPts val="0"/>
                </a:spcBef>
                <a:buFontTx/>
                <a:buNone/>
                <a:defRPr sz="5200" b="1" kern="120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0" indent="0" algn="l" defTabSz="457200" rtl="0" eaLnBrk="1" latinLnBrk="0" hangingPunct="1">
                <a:lnSpc>
                  <a:spcPts val="5500"/>
                </a:lnSpc>
                <a:spcBef>
                  <a:spcPts val="0"/>
                </a:spcBef>
                <a:buFontTx/>
                <a:buNone/>
                <a:defRPr sz="5200" b="1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3200" dirty="0">
                  <a:solidFill>
                    <a:srgbClr val="103E94"/>
                  </a:solidFill>
                  <a:latin typeface="Zeitung Micro Pro" panose="020B0503040000080004" pitchFamily="34" charset="0"/>
                  <a:ea typeface="Zeitung Micro Pro" panose="020B0503040000080004" pitchFamily="34" charset="0"/>
                </a:rPr>
                <a:t>les résultats</a:t>
              </a:r>
              <a:endParaRPr lang="fr-FR" sz="1100" dirty="0">
                <a:solidFill>
                  <a:srgbClr val="103E94"/>
                </a:solidFill>
                <a:latin typeface="Axiforma" pitchFamily="2" charset="77"/>
                <a:ea typeface="Zeitung Micro Pro" panose="020B050304000008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9488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C63E26B9-97E0-7359-98B1-CC6ADB2669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2FE88EF-AEE3-44B2-6732-993E8091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64B8F5E-2A3A-C26E-23A0-AEFC97EA37F6}"/>
                </a:ext>
              </a:extLst>
            </p:cNvPr>
            <p:cNvSpPr/>
            <p:nvPr/>
          </p:nvSpPr>
          <p:spPr>
            <a:xfrm>
              <a:off x="9989389" y="4942936"/>
              <a:ext cx="1889306" cy="1621766"/>
            </a:xfrm>
            <a:custGeom>
              <a:avLst/>
              <a:gdLst>
                <a:gd name="connsiteX0" fmla="*/ 60385 w 1889306"/>
                <a:gd name="connsiteY0" fmla="*/ 129396 h 1621766"/>
                <a:gd name="connsiteX1" fmla="*/ 17253 w 1889306"/>
                <a:gd name="connsiteY1" fmla="*/ 276045 h 1621766"/>
                <a:gd name="connsiteX2" fmla="*/ 25879 w 1889306"/>
                <a:gd name="connsiteY2" fmla="*/ 388189 h 1621766"/>
                <a:gd name="connsiteX3" fmla="*/ 69011 w 1889306"/>
                <a:gd name="connsiteY3" fmla="*/ 534838 h 1621766"/>
                <a:gd name="connsiteX4" fmla="*/ 43132 w 1889306"/>
                <a:gd name="connsiteY4" fmla="*/ 750498 h 1621766"/>
                <a:gd name="connsiteX5" fmla="*/ 25879 w 1889306"/>
                <a:gd name="connsiteY5" fmla="*/ 897147 h 1621766"/>
                <a:gd name="connsiteX6" fmla="*/ 0 w 1889306"/>
                <a:gd name="connsiteY6" fmla="*/ 983411 h 1621766"/>
                <a:gd name="connsiteX7" fmla="*/ 17253 w 1889306"/>
                <a:gd name="connsiteY7" fmla="*/ 1319841 h 1621766"/>
                <a:gd name="connsiteX8" fmla="*/ 25879 w 1889306"/>
                <a:gd name="connsiteY8" fmla="*/ 1345721 h 1621766"/>
                <a:gd name="connsiteX9" fmla="*/ 60385 w 1889306"/>
                <a:gd name="connsiteY9" fmla="*/ 1414732 h 1621766"/>
                <a:gd name="connsiteX10" fmla="*/ 86264 w 1889306"/>
                <a:gd name="connsiteY10" fmla="*/ 1449238 h 1621766"/>
                <a:gd name="connsiteX11" fmla="*/ 138022 w 1889306"/>
                <a:gd name="connsiteY11" fmla="*/ 1509622 h 1621766"/>
                <a:gd name="connsiteX12" fmla="*/ 207034 w 1889306"/>
                <a:gd name="connsiteY12" fmla="*/ 1544128 h 1621766"/>
                <a:gd name="connsiteX13" fmla="*/ 345056 w 1889306"/>
                <a:gd name="connsiteY13" fmla="*/ 1621766 h 1621766"/>
                <a:gd name="connsiteX14" fmla="*/ 810883 w 1889306"/>
                <a:gd name="connsiteY14" fmla="*/ 1613139 h 1621766"/>
                <a:gd name="connsiteX15" fmla="*/ 871268 w 1889306"/>
                <a:gd name="connsiteY15" fmla="*/ 1595887 h 1621766"/>
                <a:gd name="connsiteX16" fmla="*/ 1095554 w 1889306"/>
                <a:gd name="connsiteY16" fmla="*/ 1587260 h 1621766"/>
                <a:gd name="connsiteX17" fmla="*/ 1259456 w 1889306"/>
                <a:gd name="connsiteY17" fmla="*/ 1578634 h 1621766"/>
                <a:gd name="connsiteX18" fmla="*/ 1319841 w 1889306"/>
                <a:gd name="connsiteY18" fmla="*/ 1570007 h 1621766"/>
                <a:gd name="connsiteX19" fmla="*/ 1820173 w 1889306"/>
                <a:gd name="connsiteY19" fmla="*/ 1544128 h 1621766"/>
                <a:gd name="connsiteX20" fmla="*/ 1828800 w 1889306"/>
                <a:gd name="connsiteY20" fmla="*/ 1483743 h 1621766"/>
                <a:gd name="connsiteX21" fmla="*/ 1863305 w 1889306"/>
                <a:gd name="connsiteY21" fmla="*/ 1328468 h 1621766"/>
                <a:gd name="connsiteX22" fmla="*/ 1871932 w 1889306"/>
                <a:gd name="connsiteY22" fmla="*/ 1207698 h 1621766"/>
                <a:gd name="connsiteX23" fmla="*/ 1871932 w 1889306"/>
                <a:gd name="connsiteY23" fmla="*/ 1061049 h 1621766"/>
                <a:gd name="connsiteX24" fmla="*/ 1820173 w 1889306"/>
                <a:gd name="connsiteY24" fmla="*/ 983411 h 1621766"/>
                <a:gd name="connsiteX25" fmla="*/ 1777041 w 1889306"/>
                <a:gd name="connsiteY25" fmla="*/ 923026 h 1621766"/>
                <a:gd name="connsiteX26" fmla="*/ 1708030 w 1889306"/>
                <a:gd name="connsiteY26" fmla="*/ 854015 h 1621766"/>
                <a:gd name="connsiteX27" fmla="*/ 1673524 w 1889306"/>
                <a:gd name="connsiteY27" fmla="*/ 802256 h 1621766"/>
                <a:gd name="connsiteX28" fmla="*/ 1561381 w 1889306"/>
                <a:gd name="connsiteY28" fmla="*/ 707366 h 1621766"/>
                <a:gd name="connsiteX29" fmla="*/ 1466490 w 1889306"/>
                <a:gd name="connsiteY29" fmla="*/ 698739 h 1621766"/>
                <a:gd name="connsiteX30" fmla="*/ 1397479 w 1889306"/>
                <a:gd name="connsiteY30" fmla="*/ 681487 h 1621766"/>
                <a:gd name="connsiteX31" fmla="*/ 1293962 w 1889306"/>
                <a:gd name="connsiteY31" fmla="*/ 672860 h 1621766"/>
                <a:gd name="connsiteX32" fmla="*/ 1224951 w 1889306"/>
                <a:gd name="connsiteY32" fmla="*/ 638355 h 1621766"/>
                <a:gd name="connsiteX33" fmla="*/ 1121434 w 1889306"/>
                <a:gd name="connsiteY33" fmla="*/ 577970 h 1621766"/>
                <a:gd name="connsiteX34" fmla="*/ 1052422 w 1889306"/>
                <a:gd name="connsiteY34" fmla="*/ 457200 h 1621766"/>
                <a:gd name="connsiteX35" fmla="*/ 1009290 w 1889306"/>
                <a:gd name="connsiteY35" fmla="*/ 379562 h 1621766"/>
                <a:gd name="connsiteX36" fmla="*/ 897147 w 1889306"/>
                <a:gd name="connsiteY36" fmla="*/ 241539 h 1621766"/>
                <a:gd name="connsiteX37" fmla="*/ 810883 w 1889306"/>
                <a:gd name="connsiteY37" fmla="*/ 172528 h 1621766"/>
                <a:gd name="connsiteX38" fmla="*/ 690113 w 1889306"/>
                <a:gd name="connsiteY38" fmla="*/ 60385 h 1621766"/>
                <a:gd name="connsiteX39" fmla="*/ 586596 w 1889306"/>
                <a:gd name="connsiteY39" fmla="*/ 8626 h 1621766"/>
                <a:gd name="connsiteX40" fmla="*/ 500332 w 1889306"/>
                <a:gd name="connsiteY40" fmla="*/ 0 h 1621766"/>
                <a:gd name="connsiteX41" fmla="*/ 267419 w 1889306"/>
                <a:gd name="connsiteY41" fmla="*/ 17253 h 1621766"/>
                <a:gd name="connsiteX42" fmla="*/ 163902 w 1889306"/>
                <a:gd name="connsiteY42" fmla="*/ 43132 h 1621766"/>
                <a:gd name="connsiteX43" fmla="*/ 112143 w 1889306"/>
                <a:gd name="connsiteY43" fmla="*/ 51758 h 1621766"/>
                <a:gd name="connsiteX44" fmla="*/ 86264 w 1889306"/>
                <a:gd name="connsiteY44" fmla="*/ 86264 h 1621766"/>
                <a:gd name="connsiteX45" fmla="*/ 77637 w 1889306"/>
                <a:gd name="connsiteY45" fmla="*/ 112143 h 1621766"/>
                <a:gd name="connsiteX46" fmla="*/ 60385 w 1889306"/>
                <a:gd name="connsiteY46" fmla="*/ 129396 h 162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9306" h="1621766">
                  <a:moveTo>
                    <a:pt x="60385" y="129396"/>
                  </a:moveTo>
                  <a:cubicBezTo>
                    <a:pt x="50321" y="156713"/>
                    <a:pt x="57342" y="215910"/>
                    <a:pt x="17253" y="276045"/>
                  </a:cubicBezTo>
                  <a:cubicBezTo>
                    <a:pt x="20128" y="313426"/>
                    <a:pt x="19956" y="351168"/>
                    <a:pt x="25879" y="388189"/>
                  </a:cubicBezTo>
                  <a:cubicBezTo>
                    <a:pt x="37733" y="462277"/>
                    <a:pt x="46290" y="478035"/>
                    <a:pt x="69011" y="534838"/>
                  </a:cubicBezTo>
                  <a:cubicBezTo>
                    <a:pt x="49746" y="843098"/>
                    <a:pt x="75553" y="545173"/>
                    <a:pt x="43132" y="750498"/>
                  </a:cubicBezTo>
                  <a:cubicBezTo>
                    <a:pt x="37592" y="785581"/>
                    <a:pt x="34996" y="858400"/>
                    <a:pt x="25879" y="897147"/>
                  </a:cubicBezTo>
                  <a:cubicBezTo>
                    <a:pt x="19003" y="926370"/>
                    <a:pt x="8626" y="954656"/>
                    <a:pt x="0" y="983411"/>
                  </a:cubicBezTo>
                  <a:cubicBezTo>
                    <a:pt x="5751" y="1095554"/>
                    <a:pt x="9253" y="1207836"/>
                    <a:pt x="17253" y="1319841"/>
                  </a:cubicBezTo>
                  <a:cubicBezTo>
                    <a:pt x="17901" y="1328911"/>
                    <a:pt x="22116" y="1337443"/>
                    <a:pt x="25879" y="1345721"/>
                  </a:cubicBezTo>
                  <a:cubicBezTo>
                    <a:pt x="36522" y="1369135"/>
                    <a:pt x="44954" y="1394157"/>
                    <a:pt x="60385" y="1414732"/>
                  </a:cubicBezTo>
                  <a:cubicBezTo>
                    <a:pt x="69011" y="1426234"/>
                    <a:pt x="77160" y="1438110"/>
                    <a:pt x="86264" y="1449238"/>
                  </a:cubicBezTo>
                  <a:cubicBezTo>
                    <a:pt x="103051" y="1469756"/>
                    <a:pt x="117176" y="1493244"/>
                    <a:pt x="138022" y="1509622"/>
                  </a:cubicBezTo>
                  <a:cubicBezTo>
                    <a:pt x="158246" y="1525512"/>
                    <a:pt x="185888" y="1529488"/>
                    <a:pt x="207034" y="1544128"/>
                  </a:cubicBezTo>
                  <a:cubicBezTo>
                    <a:pt x="336625" y="1633845"/>
                    <a:pt x="127337" y="1542594"/>
                    <a:pt x="345056" y="1621766"/>
                  </a:cubicBezTo>
                  <a:cubicBezTo>
                    <a:pt x="500332" y="1618890"/>
                    <a:pt x="655768" y="1620768"/>
                    <a:pt x="810883" y="1613139"/>
                  </a:cubicBezTo>
                  <a:cubicBezTo>
                    <a:pt x="831791" y="1612111"/>
                    <a:pt x="850420" y="1597782"/>
                    <a:pt x="871268" y="1595887"/>
                  </a:cubicBezTo>
                  <a:cubicBezTo>
                    <a:pt x="945778" y="1589113"/>
                    <a:pt x="1020811" y="1590582"/>
                    <a:pt x="1095554" y="1587260"/>
                  </a:cubicBezTo>
                  <a:lnTo>
                    <a:pt x="1259456" y="1578634"/>
                  </a:lnTo>
                  <a:cubicBezTo>
                    <a:pt x="1279584" y="1575758"/>
                    <a:pt x="1299547" y="1571256"/>
                    <a:pt x="1319841" y="1570007"/>
                  </a:cubicBezTo>
                  <a:cubicBezTo>
                    <a:pt x="1486526" y="1559749"/>
                    <a:pt x="1655521" y="1572035"/>
                    <a:pt x="1820173" y="1544128"/>
                  </a:cubicBezTo>
                  <a:cubicBezTo>
                    <a:pt x="1840220" y="1540730"/>
                    <a:pt x="1826424" y="1503936"/>
                    <a:pt x="1828800" y="1483743"/>
                  </a:cubicBezTo>
                  <a:cubicBezTo>
                    <a:pt x="1842718" y="1365439"/>
                    <a:pt x="1824858" y="1430993"/>
                    <a:pt x="1863305" y="1328468"/>
                  </a:cubicBezTo>
                  <a:cubicBezTo>
                    <a:pt x="1866181" y="1288211"/>
                    <a:pt x="1867475" y="1247810"/>
                    <a:pt x="1871932" y="1207698"/>
                  </a:cubicBezTo>
                  <a:cubicBezTo>
                    <a:pt x="1882103" y="1116163"/>
                    <a:pt x="1905335" y="1250337"/>
                    <a:pt x="1871932" y="1061049"/>
                  </a:cubicBezTo>
                  <a:cubicBezTo>
                    <a:pt x="1867440" y="1035591"/>
                    <a:pt x="1832653" y="1000051"/>
                    <a:pt x="1820173" y="983411"/>
                  </a:cubicBezTo>
                  <a:cubicBezTo>
                    <a:pt x="1805332" y="963622"/>
                    <a:pt x="1793241" y="941719"/>
                    <a:pt x="1777041" y="923026"/>
                  </a:cubicBezTo>
                  <a:cubicBezTo>
                    <a:pt x="1755735" y="898442"/>
                    <a:pt x="1729202" y="878715"/>
                    <a:pt x="1708030" y="854015"/>
                  </a:cubicBezTo>
                  <a:cubicBezTo>
                    <a:pt x="1694536" y="838271"/>
                    <a:pt x="1686167" y="818691"/>
                    <a:pt x="1673524" y="802256"/>
                  </a:cubicBezTo>
                  <a:cubicBezTo>
                    <a:pt x="1642796" y="762309"/>
                    <a:pt x="1613199" y="721760"/>
                    <a:pt x="1561381" y="707366"/>
                  </a:cubicBezTo>
                  <a:cubicBezTo>
                    <a:pt x="1530779" y="698865"/>
                    <a:pt x="1498120" y="701615"/>
                    <a:pt x="1466490" y="698739"/>
                  </a:cubicBezTo>
                  <a:cubicBezTo>
                    <a:pt x="1443486" y="692988"/>
                    <a:pt x="1420928" y="685004"/>
                    <a:pt x="1397479" y="681487"/>
                  </a:cubicBezTo>
                  <a:cubicBezTo>
                    <a:pt x="1363237" y="676351"/>
                    <a:pt x="1327553" y="681258"/>
                    <a:pt x="1293962" y="672860"/>
                  </a:cubicBezTo>
                  <a:cubicBezTo>
                    <a:pt x="1269011" y="666622"/>
                    <a:pt x="1247367" y="650964"/>
                    <a:pt x="1224951" y="638355"/>
                  </a:cubicBezTo>
                  <a:cubicBezTo>
                    <a:pt x="1065128" y="548455"/>
                    <a:pt x="1218080" y="626292"/>
                    <a:pt x="1121434" y="577970"/>
                  </a:cubicBezTo>
                  <a:lnTo>
                    <a:pt x="1052422" y="457200"/>
                  </a:lnTo>
                  <a:cubicBezTo>
                    <a:pt x="1037855" y="431427"/>
                    <a:pt x="1027959" y="402539"/>
                    <a:pt x="1009290" y="379562"/>
                  </a:cubicBezTo>
                  <a:cubicBezTo>
                    <a:pt x="971909" y="333554"/>
                    <a:pt x="934901" y="287241"/>
                    <a:pt x="897147" y="241539"/>
                  </a:cubicBezTo>
                  <a:cubicBezTo>
                    <a:pt x="840390" y="172833"/>
                    <a:pt x="869892" y="187281"/>
                    <a:pt x="810883" y="172528"/>
                  </a:cubicBezTo>
                  <a:cubicBezTo>
                    <a:pt x="779547" y="141192"/>
                    <a:pt x="727600" y="86157"/>
                    <a:pt x="690113" y="60385"/>
                  </a:cubicBezTo>
                  <a:cubicBezTo>
                    <a:pt x="684789" y="56725"/>
                    <a:pt x="615908" y="13136"/>
                    <a:pt x="586596" y="8626"/>
                  </a:cubicBezTo>
                  <a:cubicBezTo>
                    <a:pt x="558034" y="4232"/>
                    <a:pt x="529087" y="2875"/>
                    <a:pt x="500332" y="0"/>
                  </a:cubicBezTo>
                  <a:cubicBezTo>
                    <a:pt x="422694" y="5751"/>
                    <a:pt x="344637" y="7353"/>
                    <a:pt x="267419" y="17253"/>
                  </a:cubicBezTo>
                  <a:cubicBezTo>
                    <a:pt x="232140" y="21776"/>
                    <a:pt x="198623" y="35416"/>
                    <a:pt x="163902" y="43132"/>
                  </a:cubicBezTo>
                  <a:cubicBezTo>
                    <a:pt x="146828" y="46926"/>
                    <a:pt x="129396" y="48883"/>
                    <a:pt x="112143" y="51758"/>
                  </a:cubicBezTo>
                  <a:cubicBezTo>
                    <a:pt x="103517" y="63260"/>
                    <a:pt x="93397" y="73781"/>
                    <a:pt x="86264" y="86264"/>
                  </a:cubicBezTo>
                  <a:cubicBezTo>
                    <a:pt x="81753" y="94159"/>
                    <a:pt x="81704" y="104010"/>
                    <a:pt x="77637" y="112143"/>
                  </a:cubicBezTo>
                  <a:cubicBezTo>
                    <a:pt x="73001" y="121416"/>
                    <a:pt x="70449" y="102079"/>
                    <a:pt x="60385" y="1293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F06321B-0799-BB83-5AA1-1B3EA705D443}"/>
              </a:ext>
            </a:extLst>
          </p:cNvPr>
          <p:cNvSpPr txBox="1"/>
          <p:nvPr/>
        </p:nvSpPr>
        <p:spPr>
          <a:xfrm>
            <a:off x="744368" y="4306237"/>
            <a:ext cx="645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  <a:latin typeface="Zeitung Micro Pro Extrabold" panose="020B0903040000080004" pitchFamily="34" charset="0"/>
              </a:rPr>
              <a:t>snadeos.cftc@gmail.com</a:t>
            </a:r>
            <a:endParaRPr lang="fr-FR" sz="2400" dirty="0">
              <a:solidFill>
                <a:schemeClr val="bg1"/>
              </a:solidFill>
              <a:latin typeface="Zeitung Micro Pro Extrabold" panose="020B09030400000800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50C4186-A35B-A568-A127-FAE4A4EDB38B}"/>
              </a:ext>
            </a:extLst>
          </p:cNvPr>
          <p:cNvGrpSpPr/>
          <p:nvPr/>
        </p:nvGrpSpPr>
        <p:grpSpPr>
          <a:xfrm>
            <a:off x="839411" y="3703369"/>
            <a:ext cx="1489259" cy="524330"/>
            <a:chOff x="1937929" y="4635694"/>
            <a:chExt cx="903909" cy="5243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B4F327-462E-C3E8-4E97-DA233EF8AE77}"/>
                </a:ext>
              </a:extLst>
            </p:cNvPr>
            <p:cNvSpPr/>
            <p:nvPr/>
          </p:nvSpPr>
          <p:spPr>
            <a:xfrm>
              <a:off x="1937929" y="4635694"/>
              <a:ext cx="903909" cy="524330"/>
            </a:xfrm>
            <a:prstGeom prst="rect">
              <a:avLst/>
            </a:prstGeom>
            <a:solidFill>
              <a:srgbClr val="EA5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highlight>
                  <a:srgbClr val="FBBB1D"/>
                </a:highlight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D6A31E4-5E29-362B-9337-47DEC8B919C6}"/>
                </a:ext>
              </a:extLst>
            </p:cNvPr>
            <p:cNvSpPr txBox="1"/>
            <p:nvPr/>
          </p:nvSpPr>
          <p:spPr>
            <a:xfrm>
              <a:off x="1952729" y="4674021"/>
              <a:ext cx="889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Zeitung Micro Pro Extrabold" panose="020B0903040000080004" pitchFamily="34" charset="0"/>
                </a:rPr>
                <a:t>Contact</a:t>
              </a:r>
              <a:endParaRPr lang="fr-FR" sz="1600" dirty="0">
                <a:solidFill>
                  <a:schemeClr val="bg1"/>
                </a:solidFill>
                <a:latin typeface="Zeitung Micro Pro Black" panose="020B0A030400000800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EFAE5F6C-8F17-C2B9-E543-7C3B8CEF1789}"/>
              </a:ext>
            </a:extLst>
          </p:cNvPr>
          <p:cNvSpPr txBox="1"/>
          <p:nvPr/>
        </p:nvSpPr>
        <p:spPr>
          <a:xfrm>
            <a:off x="1596232" y="5392392"/>
            <a:ext cx="241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Zeitung Micro Pro Extrabold" panose="020B0903040000080004" pitchFamily="34" charset="0"/>
              </a:rPr>
              <a:t>SNADEOS CFTC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BEDD97-4CDE-0B84-5002-FC93E78B9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011878" y="4942936"/>
            <a:ext cx="1784517" cy="1823737"/>
          </a:xfrm>
          <a:prstGeom prst="rect">
            <a:avLst/>
          </a:prstGeom>
        </p:spPr>
      </p:pic>
      <p:pic>
        <p:nvPicPr>
          <p:cNvPr id="17" name="Image 16" descr="Une image contenant logo, Graphique, Police, symbole&#10;&#10;Description générée automatiquement">
            <a:extLst>
              <a:ext uri="{FF2B5EF4-FFF2-40B4-BE49-F238E27FC236}">
                <a16:creationId xmlns:a16="http://schemas.microsoft.com/office/drawing/2014/main" id="{361AA863-95EC-3E1A-EEAE-E72F01669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97" y="5263769"/>
            <a:ext cx="628650" cy="628650"/>
          </a:xfrm>
          <a:prstGeom prst="round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3613F36-21A2-99F8-094E-9B838168DC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555" b="46590"/>
          <a:stretch/>
        </p:blipFill>
        <p:spPr>
          <a:xfrm>
            <a:off x="548640" y="1630236"/>
            <a:ext cx="2315562" cy="653098"/>
          </a:xfrm>
          <a:prstGeom prst="rect">
            <a:avLst/>
          </a:prstGeom>
        </p:spPr>
      </p:pic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59D4962C-810C-3CAC-88EE-EFCC7A97F622}"/>
              </a:ext>
            </a:extLst>
          </p:cNvPr>
          <p:cNvSpPr txBox="1">
            <a:spLocks/>
          </p:cNvSpPr>
          <p:nvPr/>
        </p:nvSpPr>
        <p:spPr>
          <a:xfrm>
            <a:off x="783385" y="1034516"/>
            <a:ext cx="10012771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Zeitung Micro Pro" panose="020B0503040000080004" pitchFamily="34" charset="0"/>
                <a:ea typeface="Zeitung Micro Pro" panose="020B0503040000080004" pitchFamily="34" charset="0"/>
              </a:rPr>
              <a:t>Merci pour votre participation</a:t>
            </a:r>
          </a:p>
        </p:txBody>
      </p:sp>
    </p:spTree>
    <p:extLst>
      <p:ext uri="{BB962C8B-B14F-4D97-AF65-F5344CB8AC3E}">
        <p14:creationId xmlns:p14="http://schemas.microsoft.com/office/powerpoint/2010/main" val="752077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5"/>
            <a:ext cx="5715644" cy="20069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05B78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Les résultats 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A99B4DCC-547B-AF83-97AE-B7DE8536DF97}"/>
              </a:ext>
            </a:extLst>
          </p:cNvPr>
          <p:cNvSpPr txBox="1">
            <a:spLocks/>
          </p:cNvSpPr>
          <p:nvPr/>
        </p:nvSpPr>
        <p:spPr>
          <a:xfrm>
            <a:off x="2757371" y="766950"/>
            <a:ext cx="9572722" cy="3293860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2800" dirty="0">
                <a:ln>
                  <a:solidFill>
                    <a:srgbClr val="F05B78"/>
                  </a:solidFill>
                </a:ln>
                <a:noFill/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1. </a:t>
            </a:r>
            <a:r>
              <a:rPr lang="fr-FR" sz="20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La démarche en quelques chiffres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2800" dirty="0">
                <a:ln>
                  <a:solidFill>
                    <a:srgbClr val="F05B78"/>
                  </a:solidFill>
                </a:ln>
                <a:noFill/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2. </a:t>
            </a:r>
            <a:r>
              <a:rPr lang="fr-FR" sz="20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Le profil des répondants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2800" dirty="0">
                <a:ln>
                  <a:solidFill>
                    <a:srgbClr val="F05B78"/>
                  </a:solidFill>
                </a:ln>
                <a:noFill/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3. </a:t>
            </a:r>
            <a:r>
              <a:rPr lang="fr-FR" sz="20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Motivation, fierté et sentiment d'appartenance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2800" dirty="0">
                <a:ln>
                  <a:solidFill>
                    <a:srgbClr val="F05B78"/>
                  </a:solidFill>
                </a:ln>
                <a:noFill/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4. </a:t>
            </a:r>
            <a:r>
              <a:rPr lang="fr-FR" sz="20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Conditions de travail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2800" dirty="0">
                <a:ln>
                  <a:solidFill>
                    <a:srgbClr val="F05B78"/>
                  </a:solidFill>
                </a:ln>
                <a:noFill/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5. </a:t>
            </a:r>
            <a:r>
              <a:rPr lang="fr-FR" sz="20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Rémunération, congés et statut de cadre dirigeant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2800" dirty="0">
                <a:ln>
                  <a:solidFill>
                    <a:srgbClr val="F05B78"/>
                  </a:solidFill>
                </a:ln>
                <a:noFill/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6. </a:t>
            </a:r>
            <a:r>
              <a:rPr lang="fr-FR" sz="20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Intégration et attachement à l'EN3S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2800" dirty="0">
                <a:ln>
                  <a:solidFill>
                    <a:srgbClr val="F05B78"/>
                  </a:solidFill>
                </a:ln>
                <a:noFill/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7. </a:t>
            </a:r>
            <a:r>
              <a:rPr lang="fr-FR" sz="20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Mobilité professionnelle et évolution de carrière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2800" dirty="0">
                <a:ln>
                  <a:solidFill>
                    <a:srgbClr val="F05B78"/>
                  </a:solidFill>
                </a:ln>
                <a:noFill/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8. </a:t>
            </a:r>
            <a:r>
              <a:rPr lang="fr-FR" sz="20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Représentation et défense du personnel</a:t>
            </a:r>
            <a:endParaRPr lang="fr-FR" sz="1600" b="0" dirty="0">
              <a:solidFill>
                <a:schemeClr val="tx1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06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639ABF-5B31-25D5-EA2C-0A7B66E901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FCD59F89-5D37-3C35-3305-F97B1C4E883B}"/>
              </a:ext>
            </a:extLst>
          </p:cNvPr>
          <p:cNvSpPr txBox="1">
            <a:spLocks/>
          </p:cNvSpPr>
          <p:nvPr/>
        </p:nvSpPr>
        <p:spPr>
          <a:xfrm>
            <a:off x="2760451" y="2567418"/>
            <a:ext cx="7806907" cy="2519639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103E94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1. La démarche en </a:t>
            </a:r>
            <a:r>
              <a:rPr lang="fr-FR" dirty="0">
                <a:solidFill>
                  <a:srgbClr val="FDB932"/>
                </a:solidFill>
                <a:latin typeface="Zeitung Micro Pro" panose="020B0503040000080004" pitchFamily="34" charset="0"/>
                <a:ea typeface="Zeitung Micro Pro" panose="020B0503040000080004" pitchFamily="34" charset="0"/>
              </a:rPr>
              <a:t>quelques chiffres</a:t>
            </a:r>
            <a:endParaRPr lang="fr-FR" dirty="0">
              <a:solidFill>
                <a:srgbClr val="07509F"/>
              </a:solidFill>
              <a:latin typeface="Zeitung Micro Pro" panose="020B0503040000080004" pitchFamily="34" charset="0"/>
              <a:ea typeface="Zeitung Micro Pro" panose="020B05030400000800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17C5C4-C1DE-C5EE-4850-317E2FEA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550887" y="5554379"/>
            <a:ext cx="1162364" cy="11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9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démarche en quelques chiffres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6" name="Image 5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C163ED3C-9361-7B8E-0FD6-24878160B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10" y="914400"/>
            <a:ext cx="5588668" cy="1938528"/>
          </a:xfrm>
          <a:prstGeom prst="rect">
            <a:avLst/>
          </a:prstGeom>
        </p:spPr>
      </p:pic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10892917-94B5-8111-F0C6-549C3D3ACD11}"/>
              </a:ext>
            </a:extLst>
          </p:cNvPr>
          <p:cNvSpPr txBox="1">
            <a:spLocks/>
          </p:cNvSpPr>
          <p:nvPr/>
        </p:nvSpPr>
        <p:spPr>
          <a:xfrm>
            <a:off x="2619278" y="2981397"/>
            <a:ext cx="9572722" cy="3293860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Via une plateforme accessible en ligne, elle proposait de répondre à un peu plus 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d'une </a:t>
            </a:r>
            <a:r>
              <a:rPr lang="fr-FR" sz="1600" dirty="0">
                <a:solidFill>
                  <a:srgbClr val="07509F"/>
                </a:solidFill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soixantaine de questions, articulées autour de six thématiques</a:t>
            </a:r>
            <a:r>
              <a:rPr lang="fr-FR" sz="1600" dirty="0">
                <a:solidFill>
                  <a:srgbClr val="F05B78"/>
                </a:solidFill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 </a:t>
            </a: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: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endParaRPr lang="fr-FR" sz="1400" b="0" dirty="0">
              <a:solidFill>
                <a:schemeClr val="tx1"/>
              </a:solidFill>
              <a:latin typeface="Axiforma Book" panose="00000400000000000000" pitchFamily="2" charset="0"/>
              <a:ea typeface="Zeitung Micro Pro" panose="020B05030400000800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4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MOTIVATION, FIERTÉ ET SENTIMENT D'APPARTENANCE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4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CONDITIONS DE TRAVAIL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4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RÉMUNÉRATION, CONGÉS ET STATUT DE CADRE DIRIGEANT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4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FORMATION (EN3S)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4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MOBILITÉ PROFESSIONNELLE ET ÉVOLUTION DE CARRIÈRE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4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REPRÉSENTATION ET DÉFENSE DU PERSONNEL</a:t>
            </a:r>
            <a:endParaRPr lang="fr-FR" sz="1100" b="0" dirty="0">
              <a:solidFill>
                <a:schemeClr val="tx1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6898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FE88EF-AEE3-44B2-6732-993E8091F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2"/>
          <a:stretch/>
        </p:blipFill>
        <p:spPr>
          <a:xfrm>
            <a:off x="0" y="0"/>
            <a:ext cx="1466491" cy="6858000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EA9AE8B-E31C-C3D8-501C-58023D35D7F2}"/>
              </a:ext>
            </a:extLst>
          </p:cNvPr>
          <p:cNvSpPr txBox="1">
            <a:spLocks/>
          </p:cNvSpPr>
          <p:nvPr/>
        </p:nvSpPr>
        <p:spPr>
          <a:xfrm>
            <a:off x="1691652" y="236104"/>
            <a:ext cx="8708124" cy="28291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Grande Consultation des Agents de Direction </a:t>
            </a:r>
            <a:r>
              <a:rPr lang="fr-FR" dirty="0">
                <a:solidFill>
                  <a:srgbClr val="FDB932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|</a:t>
            </a:r>
            <a:r>
              <a:rPr lang="fr-FR" dirty="0">
                <a:solidFill>
                  <a:srgbClr val="20B29E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 </a:t>
            </a:r>
            <a:r>
              <a:rPr lang="fr-FR" dirty="0">
                <a:solidFill>
                  <a:srgbClr val="07509F"/>
                </a:solidFill>
                <a:latin typeface="Axiforma" pitchFamily="2" charset="77"/>
                <a:ea typeface="Zeitung Micro Pro" panose="020B0503040000080004" pitchFamily="34" charset="0"/>
                <a:cs typeface="Tahoma" panose="020B0604030504040204" pitchFamily="34" charset="0"/>
              </a:rPr>
              <a:t>La démarche en quelques chiffres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40326E7B-BF1A-12AF-C2ED-0177EFCE8977}"/>
              </a:ext>
            </a:extLst>
          </p:cNvPr>
          <p:cNvSpPr txBox="1">
            <a:spLocks/>
          </p:cNvSpPr>
          <p:nvPr/>
        </p:nvSpPr>
        <p:spPr>
          <a:xfrm>
            <a:off x="9489841" y="153891"/>
            <a:ext cx="254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05B78"/>
                </a:solidFill>
                <a:latin typeface="Zeitung Micro Pro" panose="020B0503040000080004" pitchFamily="34" charset="0"/>
                <a:ea typeface="Zeitung Micro Pro" panose="020B0503040000080004" pitchFamily="34" charset="0"/>
                <a:cs typeface="Tahoma" panose="020B0604030504040204" pitchFamily="34" charset="0"/>
              </a:rPr>
              <a:t>24/09/2024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F4E518-1260-CBB4-5C86-6CD81430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3" t="32074" r="23055" b="31101"/>
          <a:stretch/>
        </p:blipFill>
        <p:spPr>
          <a:xfrm>
            <a:off x="10869555" y="5554379"/>
            <a:ext cx="1162364" cy="1187910"/>
          </a:xfrm>
          <a:prstGeom prst="rect">
            <a:avLst/>
          </a:prstGeom>
        </p:spPr>
      </p:pic>
      <p:pic>
        <p:nvPicPr>
          <p:cNvPr id="9" name="Image 8" descr="Une image contenant texte, Police, capture d’écran, Bleu électrique&#10;&#10;Description générée automatiquement">
            <a:extLst>
              <a:ext uri="{FF2B5EF4-FFF2-40B4-BE49-F238E27FC236}">
                <a16:creationId xmlns:a16="http://schemas.microsoft.com/office/drawing/2014/main" id="{E8F438FF-E0F8-2C1E-913A-3E9811D227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/>
          <a:stretch/>
        </p:blipFill>
        <p:spPr>
          <a:xfrm>
            <a:off x="2499360" y="959907"/>
            <a:ext cx="7729728" cy="3054824"/>
          </a:xfrm>
          <a:prstGeom prst="rect">
            <a:avLst/>
          </a:prstGeom>
        </p:spPr>
      </p:pic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D629FFB6-7F0F-CA2E-3D9B-845F9157F2E9}"/>
              </a:ext>
            </a:extLst>
          </p:cNvPr>
          <p:cNvSpPr txBox="1">
            <a:spLocks/>
          </p:cNvSpPr>
          <p:nvPr/>
        </p:nvSpPr>
        <p:spPr>
          <a:xfrm>
            <a:off x="2619278" y="4251163"/>
            <a:ext cx="9572722" cy="3293860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rgbClr val="20B2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457200" rtl="0" eaLnBrk="1" latinLnBrk="0" hangingPunct="1">
              <a:lnSpc>
                <a:spcPts val="5500"/>
              </a:lnSpc>
              <a:spcBef>
                <a:spcPts val="0"/>
              </a:spcBef>
              <a:buFontTx/>
              <a:buNone/>
              <a:defRPr sz="5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Avec un total de 377 agents de direction, et un taux de participation de près de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18,5% (</a:t>
            </a:r>
            <a:r>
              <a:rPr lang="fr-FR" sz="1600" dirty="0">
                <a:solidFill>
                  <a:srgbClr val="103E94"/>
                </a:solidFill>
                <a:latin typeface="ZEITUNG MICRO PRO EXTRABOLD" panose="020B0503040000080004" pitchFamily="34" charset="77"/>
                <a:ea typeface="ZEITUNG MICRO PRO EXTRABOLD" panose="020B0503040000080004" pitchFamily="34" charset="77"/>
              </a:rPr>
              <a:t>18,44% calculé sur une base de 2 045 ADD</a:t>
            </a: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) ce sont près de 1 ADD sur 5 </a:t>
            </a:r>
          </a:p>
          <a:p>
            <a:pPr lvl="1" algn="just">
              <a:lnSpc>
                <a:spcPct val="150000"/>
              </a:lnSpc>
              <a:buClr>
                <a:srgbClr val="F05B78"/>
              </a:buClr>
              <a:buSzPct val="150000"/>
            </a:pPr>
            <a:r>
              <a:rPr lang="fr-FR" sz="1600" b="0" dirty="0">
                <a:solidFill>
                  <a:schemeClr val="tx1"/>
                </a:solidFill>
                <a:latin typeface="Axiforma Book" panose="00000400000000000000" pitchFamily="2" charset="0"/>
                <a:ea typeface="Zeitung Micro Pro" panose="020B0503040000080004" pitchFamily="34" charset="0"/>
              </a:rPr>
              <a:t>qui se sont exprimés dans le cadre de ce dispositif national.</a:t>
            </a:r>
            <a:endParaRPr lang="fr-FR" sz="1200" b="0" dirty="0">
              <a:solidFill>
                <a:schemeClr val="tx1"/>
              </a:solidFill>
              <a:latin typeface="Zeitung Micro Pro" panose="020B0503040000080004" pitchFamily="34" charset="77"/>
              <a:ea typeface="Zeitung Micro Pro" panose="020B050304000008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86829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1448</TotalTime>
  <Words>934</Words>
  <Application>Microsoft Macintosh PowerPoint</Application>
  <PresentationFormat>Grand écran</PresentationFormat>
  <Paragraphs>158</Paragraphs>
  <Slides>50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0" baseType="lpstr">
      <vt:lpstr>Arial</vt:lpstr>
      <vt:lpstr>Axiforma</vt:lpstr>
      <vt:lpstr>Axiforma Book</vt:lpstr>
      <vt:lpstr>Calibri</vt:lpstr>
      <vt:lpstr>Calibri Light</vt:lpstr>
      <vt:lpstr>Zeitung Micro Pro</vt:lpstr>
      <vt:lpstr>Zeitung Micro Pro Black</vt:lpstr>
      <vt:lpstr>Zeitung Micro Pro Extrabold</vt:lpstr>
      <vt:lpstr>Zeitung Micro Pro Extrabold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StratégiesLocales Formation</dc:creator>
  <cp:lastModifiedBy>Alexis Castelli</cp:lastModifiedBy>
  <cp:revision>42</cp:revision>
  <dcterms:created xsi:type="dcterms:W3CDTF">2023-02-10T14:08:55Z</dcterms:created>
  <dcterms:modified xsi:type="dcterms:W3CDTF">2024-09-17T18:13:19Z</dcterms:modified>
</cp:coreProperties>
</file>